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441" r:id="rId2"/>
    <p:sldMasterId id="2147484454" r:id="rId3"/>
    <p:sldMasterId id="2147484467" r:id="rId4"/>
  </p:sldMasterIdLst>
  <p:notesMasterIdLst>
    <p:notesMasterId r:id="rId12"/>
  </p:notesMasterIdLst>
  <p:sldIdLst>
    <p:sldId id="256" r:id="rId5"/>
    <p:sldId id="349" r:id="rId6"/>
    <p:sldId id="343" r:id="rId7"/>
    <p:sldId id="348" r:id="rId8"/>
    <p:sldId id="352" r:id="rId9"/>
    <p:sldId id="353" r:id="rId10"/>
    <p:sldId id="351" r:id="rId11"/>
  </p:sldIdLst>
  <p:sldSz cx="9144000" cy="6858000" type="screen4x3"/>
  <p:notesSz cx="6797675" cy="9928225"/>
  <p:defaultTextStyle>
    <a:defPPr>
      <a:defRPr lang="ru-RU"/>
    </a:defPPr>
    <a:lvl1pPr marL="0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47785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895555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43328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791115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38891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686666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34450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582226" algn="l" defTabSz="8955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9966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3419" autoAdjust="0"/>
  </p:normalViewPr>
  <p:slideViewPr>
    <p:cSldViewPr>
      <p:cViewPr>
        <p:scale>
          <a:sx n="80" d="100"/>
          <a:sy n="80" d="100"/>
        </p:scale>
        <p:origin x="-115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651324151572769"/>
          <c:y val="0.17467552891155819"/>
          <c:w val="0.37462726000293883"/>
          <c:h val="0.573865345919337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3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1.9110609094385906E-2"/>
                  <c:y val="-1.4526831153771822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473 (0,7%)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995282955856007E-2"/>
                  <c:y val="1.5378698023047395E-2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2</a:t>
                    </a:r>
                    <a:r>
                      <a:rPr lang="ru-RU" sz="1200" dirty="0" smtClean="0"/>
                      <a:t>87 (0,4%)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889907930066627E-3"/>
                  <c:y val="6.2808887002588187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38 (0,05%)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4256417411404521"/>
                  <c:y val="-0.24168349811096249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69 423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обжаловали до суда</c:v>
                </c:pt>
                <c:pt idx="1">
                  <c:v>обжаловали  в суде</c:v>
                </c:pt>
                <c:pt idx="2">
                  <c:v>проиграли в суде</c:v>
                </c:pt>
                <c:pt idx="3">
                  <c:v>всего решений по контрольной работе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473</c:v>
                </c:pt>
                <c:pt idx="1">
                  <c:v>287</c:v>
                </c:pt>
                <c:pt idx="2">
                  <c:v>38</c:v>
                </c:pt>
                <c:pt idx="3">
                  <c:v>4423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"/>
          <c:y val="0.7742320493341116"/>
          <c:w val="0.92758416984921177"/>
          <c:h val="0.20813102143580292"/>
        </c:manualLayout>
      </c:layout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850537236876195"/>
          <c:y val="7.361103395918972E-2"/>
          <c:w val="0.40604443642284566"/>
          <c:h val="0.6938690062629857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3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6.6237031983270328E-2"/>
                  <c:y val="-4.821451763575564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473 (0,7%)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224869043600883"/>
                  <c:y val="1.056592303515571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87 (0,4%)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8415838967771693E-2"/>
                  <c:y val="7.243424439538016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38 (0,05%)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6012967820127295E-2"/>
                  <c:y val="-0.2224331555753064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69 423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обжаловали до суда</c:v>
                </c:pt>
                <c:pt idx="1">
                  <c:v>обжаловали  в суде</c:v>
                </c:pt>
                <c:pt idx="2">
                  <c:v>проиграли в суде</c:v>
                </c:pt>
                <c:pt idx="3">
                  <c:v>всего решений по контрольной работе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473</c:v>
                </c:pt>
                <c:pt idx="1">
                  <c:v>287</c:v>
                </c:pt>
                <c:pt idx="2">
                  <c:v>38</c:v>
                </c:pt>
                <c:pt idx="3">
                  <c:v>4423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6.925688296843148E-2"/>
          <c:y val="0.7742320493341116"/>
          <c:w val="0.85532436046348026"/>
          <c:h val="0.2081310214358029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1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6411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r">
              <a:defRPr sz="1200"/>
            </a:lvl1pPr>
          </a:lstStyle>
          <a:p>
            <a:fld id="{AE27CAD6-BDC9-4489-9402-7A552C2CF427}" type="datetimeFigureOut">
              <a:rPr lang="ru-RU" smtClean="0"/>
              <a:t>13.03.2019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27" tIns="45363" rIns="90727" bIns="4536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10"/>
            <a:ext cx="5438140" cy="4467701"/>
          </a:xfrm>
          <a:prstGeom prst="rect">
            <a:avLst/>
          </a:prstGeom>
        </p:spPr>
        <p:txBody>
          <a:bodyPr vert="horz" lIns="90727" tIns="45363" rIns="90727" bIns="4536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1"/>
            <a:ext cx="2945659" cy="496411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r">
              <a:defRPr sz="1200"/>
            </a:lvl1pPr>
          </a:lstStyle>
          <a:p>
            <a:fld id="{681D2B85-5105-4B27-8F5A-D8B0A8413B3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3471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47785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895555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43328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791115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38891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686666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34450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582226" algn="l" defTabSz="895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4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764BD6-B7A8-4EBE-96AE-881B47AA9EC7}" type="slidenum">
              <a:rPr lang="ru-RU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50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6125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7763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8138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68513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25713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82913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40113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97313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BC8AF161-4FF5-4C77-BF53-D590851E1842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7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97"/>
            <a:ext cx="9142534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4626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912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82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73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65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56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47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38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30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7926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1634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391267" indent="0">
              <a:buNone/>
              <a:defRPr sz="2800"/>
            </a:lvl2pPr>
            <a:lvl3pPr marL="782525" indent="0">
              <a:buNone/>
              <a:defRPr sz="2400"/>
            </a:lvl3pPr>
            <a:lvl4pPr marL="1173759" indent="0">
              <a:buNone/>
              <a:defRPr sz="2000"/>
            </a:lvl4pPr>
            <a:lvl5pPr marL="1565021" indent="0">
              <a:buNone/>
              <a:defRPr sz="2000"/>
            </a:lvl5pPr>
            <a:lvl6pPr marL="1956276" indent="0">
              <a:buNone/>
              <a:defRPr sz="2000"/>
            </a:lvl6pPr>
            <a:lvl7pPr marL="2347525" indent="0">
              <a:buNone/>
              <a:defRPr sz="2000"/>
            </a:lvl7pPr>
            <a:lvl8pPr marL="2738784" indent="0">
              <a:buNone/>
              <a:defRPr sz="2000"/>
            </a:lvl8pPr>
            <a:lvl9pPr marL="3130047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918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391267" indent="0">
              <a:buNone/>
              <a:defRPr sz="1200"/>
            </a:lvl2pPr>
            <a:lvl3pPr marL="782525" indent="0">
              <a:buNone/>
              <a:defRPr sz="1000"/>
            </a:lvl3pPr>
            <a:lvl4pPr marL="1173759" indent="0">
              <a:buNone/>
              <a:defRPr sz="900"/>
            </a:lvl4pPr>
            <a:lvl5pPr marL="1565021" indent="0">
              <a:buNone/>
              <a:defRPr sz="900"/>
            </a:lvl5pPr>
            <a:lvl6pPr marL="1956276" indent="0">
              <a:buNone/>
              <a:defRPr sz="900"/>
            </a:lvl6pPr>
            <a:lvl7pPr marL="2347525" indent="0">
              <a:buNone/>
              <a:defRPr sz="900"/>
            </a:lvl7pPr>
            <a:lvl8pPr marL="2738784" indent="0">
              <a:buNone/>
              <a:defRPr sz="900"/>
            </a:lvl8pPr>
            <a:lvl9pPr marL="313004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564E1-9704-4ABC-80BE-E8490084B3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81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FBE48-7C1A-4015-9B4B-ABB481F1D0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363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90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24DDC-0989-4A71-9247-B85D204B22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268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88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490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80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0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0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1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1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2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2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8960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88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7487" y="5127625"/>
            <a:ext cx="921726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606" tIns="33154" rIns="66606" bIns="33154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7606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602" y="1608019"/>
            <a:ext cx="7320689" cy="4829253"/>
          </a:xfrm>
        </p:spPr>
        <p:txBody>
          <a:bodyPr/>
          <a:lstStyle>
            <a:lvl1pPr marL="265100" indent="0">
              <a:buFontTx/>
              <a:buNone/>
              <a:defRPr b="1">
                <a:latin typeface="+mj-lt"/>
              </a:defRPr>
            </a:lvl1pPr>
            <a:lvl2pPr marL="262776" indent="2779">
              <a:defRPr>
                <a:latin typeface="+mj-lt"/>
              </a:defRPr>
            </a:lvl2pPr>
            <a:lvl3pPr marL="458425" indent="-189888">
              <a:tabLst/>
              <a:defRPr>
                <a:latin typeface="+mj-lt"/>
              </a:defRPr>
            </a:lvl3pPr>
            <a:lvl4pPr marL="0" indent="262776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774" y="502227"/>
            <a:ext cx="7337192" cy="1105803"/>
          </a:xfrm>
        </p:spPr>
        <p:txBody>
          <a:bodyPr/>
          <a:lstStyle>
            <a:lvl1pPr marL="0" marR="0" indent="0" defTabSz="7606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0D0F7-C896-4C41-A76E-FF18A298AB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9828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20"/>
            <a:ext cx="9142534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602" y="1608019"/>
            <a:ext cx="7320689" cy="4829253"/>
          </a:xfrm>
        </p:spPr>
        <p:txBody>
          <a:bodyPr/>
          <a:lstStyle>
            <a:lvl1pPr marL="265100" indent="0">
              <a:buFontTx/>
              <a:buNone/>
              <a:defRPr b="1">
                <a:latin typeface="+mj-lt"/>
              </a:defRPr>
            </a:lvl1pPr>
            <a:lvl2pPr marL="265100" indent="0">
              <a:defRPr>
                <a:latin typeface="+mj-lt"/>
              </a:defRPr>
            </a:lvl2pPr>
            <a:lvl3pPr marL="458425" indent="-189888">
              <a:defRPr>
                <a:latin typeface="+mj-lt"/>
              </a:defRPr>
            </a:lvl3pPr>
            <a:lvl4pPr marL="0" indent="262776">
              <a:defRPr>
                <a:latin typeface="+mj-lt"/>
              </a:defRPr>
            </a:lvl4pPr>
            <a:lvl5pPr marL="104655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2073" y="502227"/>
            <a:ext cx="7337901" cy="1105803"/>
          </a:xfrm>
        </p:spPr>
        <p:txBody>
          <a:bodyPr/>
          <a:lstStyle>
            <a:lvl1pPr marL="0" marR="0" indent="0" defTabSz="7606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60FCD-CE38-4DB3-991F-C643891189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7807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3"/>
            <a:ext cx="9142534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602" y="1012536"/>
            <a:ext cx="7320689" cy="20246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602" y="3429723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3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7606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1409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212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015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2819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662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0425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51D56-CF69-4B73-A91E-59897B534A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2959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88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74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92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952" y="1606892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438E0-F796-498D-8E96-7B14182BE9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0686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71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519" y="1606872"/>
            <a:ext cx="3674753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380342" indent="0">
              <a:buNone/>
              <a:defRPr sz="2000" b="1"/>
            </a:lvl2pPr>
            <a:lvl3pPr marL="760657" indent="0">
              <a:buNone/>
              <a:defRPr sz="1800" b="1"/>
            </a:lvl3pPr>
            <a:lvl4pPr marL="1140945" indent="0">
              <a:buNone/>
              <a:defRPr sz="1600" b="1"/>
            </a:lvl4pPr>
            <a:lvl5pPr marL="1521280" indent="0">
              <a:buNone/>
              <a:defRPr sz="1600" b="1"/>
            </a:lvl5pPr>
            <a:lvl6pPr marL="1901565" indent="0">
              <a:buNone/>
              <a:defRPr sz="1600" b="1"/>
            </a:lvl6pPr>
            <a:lvl7pPr marL="2281927" indent="0">
              <a:buNone/>
              <a:defRPr sz="1600" b="1"/>
            </a:lvl7pPr>
            <a:lvl8pPr marL="2662225" indent="0">
              <a:buNone/>
              <a:defRPr sz="1600" b="1"/>
            </a:lvl8pPr>
            <a:lvl9pPr marL="304256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3519" y="2174876"/>
            <a:ext cx="3674753" cy="426124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7" y="1606872"/>
            <a:ext cx="3587825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380342" indent="0">
              <a:buNone/>
              <a:defRPr sz="2000" b="1"/>
            </a:lvl2pPr>
            <a:lvl3pPr marL="760657" indent="0">
              <a:buNone/>
              <a:defRPr sz="1800" b="1"/>
            </a:lvl3pPr>
            <a:lvl4pPr marL="1140945" indent="0">
              <a:buNone/>
              <a:defRPr sz="1600" b="1"/>
            </a:lvl4pPr>
            <a:lvl5pPr marL="1521280" indent="0">
              <a:buNone/>
              <a:defRPr sz="1600" b="1"/>
            </a:lvl5pPr>
            <a:lvl6pPr marL="1901565" indent="0">
              <a:buNone/>
              <a:defRPr sz="1600" b="1"/>
            </a:lvl6pPr>
            <a:lvl7pPr marL="2281927" indent="0">
              <a:buNone/>
              <a:defRPr sz="1600" b="1"/>
            </a:lvl7pPr>
            <a:lvl8pPr marL="2662225" indent="0">
              <a:buNone/>
              <a:defRPr sz="1600" b="1"/>
            </a:lvl8pPr>
            <a:lvl9pPr marL="304256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7" y="2188826"/>
            <a:ext cx="3587825" cy="4248027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869DA-DE99-41B0-B0BC-433A47AEA8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5652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88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71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DF5F7-1853-44D7-AA64-BFFFA630C4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218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88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7487" y="5127625"/>
            <a:ext cx="921726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1" tIns="34117" rIns="68521" bIns="34117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78246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095" y="1607791"/>
            <a:ext cx="7320689" cy="4829253"/>
          </a:xfrm>
        </p:spPr>
        <p:txBody>
          <a:bodyPr/>
          <a:lstStyle>
            <a:lvl1pPr marL="272719" indent="0">
              <a:buFontTx/>
              <a:buNone/>
              <a:defRPr b="1">
                <a:latin typeface="+mj-lt"/>
              </a:defRPr>
            </a:lvl1pPr>
            <a:lvl2pPr marL="270338" indent="2779">
              <a:defRPr>
                <a:latin typeface="+mj-lt"/>
              </a:defRPr>
            </a:lvl2pPr>
            <a:lvl3pPr marL="471627" indent="-195346">
              <a:tabLst/>
              <a:defRPr>
                <a:latin typeface="+mj-lt"/>
              </a:defRPr>
            </a:lvl3pPr>
            <a:lvl4pPr marL="0" indent="27033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76" y="501981"/>
            <a:ext cx="7337192" cy="1105803"/>
          </a:xfrm>
        </p:spPr>
        <p:txBody>
          <a:bodyPr/>
          <a:lstStyle>
            <a:lvl1pPr marL="0" marR="0" indent="0" defTabSz="7825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EA614-8747-44C3-BB99-42AA340122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1252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2" y="5874297"/>
            <a:ext cx="567104" cy="652463"/>
          </a:xfrm>
        </p:spPr>
        <p:txBody>
          <a:bodyPr/>
          <a:lstStyle>
            <a:lvl1pPr algn="ctr">
              <a:defRPr sz="23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41AAE0E2-71E7-4B94-953B-350B7F3946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4403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192" y="273767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187" y="27308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819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380342" indent="0">
              <a:buNone/>
              <a:defRPr sz="1200"/>
            </a:lvl2pPr>
            <a:lvl3pPr marL="760657" indent="0">
              <a:buNone/>
              <a:defRPr sz="1100"/>
            </a:lvl3pPr>
            <a:lvl4pPr marL="1140945" indent="0">
              <a:buNone/>
              <a:defRPr sz="900"/>
            </a:lvl4pPr>
            <a:lvl5pPr marL="1521280" indent="0">
              <a:buNone/>
              <a:defRPr sz="900"/>
            </a:lvl5pPr>
            <a:lvl6pPr marL="1901565" indent="0">
              <a:buNone/>
              <a:defRPr sz="900"/>
            </a:lvl6pPr>
            <a:lvl7pPr marL="2281927" indent="0">
              <a:buNone/>
              <a:defRPr sz="900"/>
            </a:lvl7pPr>
            <a:lvl8pPr marL="2662225" indent="0">
              <a:buNone/>
              <a:defRPr sz="900"/>
            </a:lvl8pPr>
            <a:lvl9pPr marL="304256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145BF-5D64-47A4-9BBA-31FEA28272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84160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321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380342" indent="0">
              <a:buNone/>
              <a:defRPr sz="2800"/>
            </a:lvl2pPr>
            <a:lvl3pPr marL="760657" indent="0">
              <a:buNone/>
              <a:defRPr sz="2300"/>
            </a:lvl3pPr>
            <a:lvl4pPr marL="1140945" indent="0">
              <a:buNone/>
              <a:defRPr sz="2000"/>
            </a:lvl4pPr>
            <a:lvl5pPr marL="1521280" indent="0">
              <a:buNone/>
              <a:defRPr sz="2000"/>
            </a:lvl5pPr>
            <a:lvl6pPr marL="1901565" indent="0">
              <a:buNone/>
              <a:defRPr sz="2000"/>
            </a:lvl6pPr>
            <a:lvl7pPr marL="2281927" indent="0">
              <a:buNone/>
              <a:defRPr sz="2000"/>
            </a:lvl7pPr>
            <a:lvl8pPr marL="2662225" indent="0">
              <a:buNone/>
              <a:defRPr sz="2000"/>
            </a:lvl8pPr>
            <a:lvl9pPr marL="3042568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7086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380342" indent="0">
              <a:buNone/>
              <a:defRPr sz="1200"/>
            </a:lvl2pPr>
            <a:lvl3pPr marL="760657" indent="0">
              <a:buNone/>
              <a:defRPr sz="1100"/>
            </a:lvl3pPr>
            <a:lvl4pPr marL="1140945" indent="0">
              <a:buNone/>
              <a:defRPr sz="900"/>
            </a:lvl4pPr>
            <a:lvl5pPr marL="1521280" indent="0">
              <a:buNone/>
              <a:defRPr sz="900"/>
            </a:lvl5pPr>
            <a:lvl6pPr marL="1901565" indent="0">
              <a:buNone/>
              <a:defRPr sz="900"/>
            </a:lvl6pPr>
            <a:lvl7pPr marL="2281927" indent="0">
              <a:buNone/>
              <a:defRPr sz="900"/>
            </a:lvl7pPr>
            <a:lvl8pPr marL="2662225" indent="0">
              <a:buNone/>
              <a:defRPr sz="900"/>
            </a:lvl8pPr>
            <a:lvl9pPr marL="304256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771DD-5167-4C59-946C-7CFB0A279D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96214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EB5DC-7C5E-4B97-9FC1-9DA55619E5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1105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4704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D8D8A-9821-44D0-8DBD-9B4D52623B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97763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91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4906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805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1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1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3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3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4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5843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91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7487" y="5127718"/>
            <a:ext cx="921726" cy="37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641" tIns="33172" rIns="66641" bIns="33172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761018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095" y="1608004"/>
            <a:ext cx="7320689" cy="4829253"/>
          </a:xfrm>
        </p:spPr>
        <p:txBody>
          <a:bodyPr/>
          <a:lstStyle>
            <a:lvl1pPr marL="265249" indent="0">
              <a:buFontTx/>
              <a:buNone/>
              <a:defRPr b="1">
                <a:latin typeface="+mj-lt"/>
              </a:defRPr>
            </a:lvl1pPr>
            <a:lvl2pPr marL="262919" indent="2779">
              <a:defRPr>
                <a:latin typeface="+mj-lt"/>
              </a:defRPr>
            </a:lvl2pPr>
            <a:lvl3pPr marL="458692" indent="-189988">
              <a:tabLst/>
              <a:defRPr>
                <a:latin typeface="+mj-lt"/>
              </a:defRPr>
            </a:lvl3pPr>
            <a:lvl4pPr marL="0" indent="262919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762" y="502197"/>
            <a:ext cx="7337192" cy="1105803"/>
          </a:xfrm>
        </p:spPr>
        <p:txBody>
          <a:bodyPr/>
          <a:lstStyle>
            <a:lvl1pPr marL="0" marR="0" indent="0" defTabSz="7610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5C18B-F40D-4521-8A2A-18D7D97F28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9741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04"/>
            <a:ext cx="9142534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095" y="1608004"/>
            <a:ext cx="7320689" cy="4829253"/>
          </a:xfrm>
        </p:spPr>
        <p:txBody>
          <a:bodyPr/>
          <a:lstStyle>
            <a:lvl1pPr marL="265249" indent="0">
              <a:buFontTx/>
              <a:buNone/>
              <a:defRPr b="1">
                <a:latin typeface="+mj-lt"/>
              </a:defRPr>
            </a:lvl1pPr>
            <a:lvl2pPr marL="265249" indent="0">
              <a:defRPr>
                <a:latin typeface="+mj-lt"/>
              </a:defRPr>
            </a:lvl2pPr>
            <a:lvl3pPr marL="458692" indent="-189988">
              <a:defRPr>
                <a:latin typeface="+mj-lt"/>
              </a:defRPr>
            </a:lvl3pPr>
            <a:lvl4pPr marL="0" indent="262919">
              <a:defRPr>
                <a:latin typeface="+mj-lt"/>
              </a:defRPr>
            </a:lvl4pPr>
            <a:lvl5pPr marL="104713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2073" y="502197"/>
            <a:ext cx="7337901" cy="1105803"/>
          </a:xfrm>
        </p:spPr>
        <p:txBody>
          <a:bodyPr/>
          <a:lstStyle>
            <a:lvl1pPr marL="0" marR="0" indent="0" defTabSz="7610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12B61-68D1-4B1B-BDC9-5B85617233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45929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3"/>
            <a:ext cx="9142534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095" y="1012516"/>
            <a:ext cx="7320689" cy="20246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095" y="3429723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5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7610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1415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221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026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283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6637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0442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32C65-1D2B-4A52-875E-B65DDB050A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81953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91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62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92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971" y="1606892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EC808-CB39-4176-9CB9-54F3ADC4B6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961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120"/>
            <a:ext cx="914253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095" y="1607791"/>
            <a:ext cx="7320689" cy="4829253"/>
          </a:xfrm>
        </p:spPr>
        <p:txBody>
          <a:bodyPr/>
          <a:lstStyle>
            <a:lvl1pPr marL="272719" indent="0">
              <a:buFontTx/>
              <a:buNone/>
              <a:defRPr b="1">
                <a:latin typeface="+mj-lt"/>
              </a:defRPr>
            </a:lvl1pPr>
            <a:lvl2pPr marL="272719" indent="0">
              <a:defRPr>
                <a:latin typeface="+mj-lt"/>
              </a:defRPr>
            </a:lvl2pPr>
            <a:lvl3pPr marL="471627" indent="-195346">
              <a:defRPr>
                <a:latin typeface="+mj-lt"/>
              </a:defRPr>
            </a:lvl3pPr>
            <a:lvl4pPr marL="0" indent="270338">
              <a:defRPr>
                <a:latin typeface="+mj-lt"/>
              </a:defRPr>
            </a:lvl4pPr>
            <a:lvl5pPr marL="107663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64" y="501981"/>
            <a:ext cx="7337901" cy="1105803"/>
          </a:xfrm>
        </p:spPr>
        <p:txBody>
          <a:bodyPr/>
          <a:lstStyle>
            <a:lvl1pPr marL="0" marR="0" indent="0" defTabSz="7825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0E9EA-D108-402E-9196-DA268011F6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8606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59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383" y="1606872"/>
            <a:ext cx="3674753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380558" indent="0">
              <a:buNone/>
              <a:defRPr sz="2000" b="1"/>
            </a:lvl2pPr>
            <a:lvl3pPr marL="761068" indent="0">
              <a:buNone/>
              <a:defRPr sz="1800" b="1"/>
            </a:lvl3pPr>
            <a:lvl4pPr marL="1141589" indent="0">
              <a:buNone/>
              <a:defRPr sz="1600" b="1"/>
            </a:lvl4pPr>
            <a:lvl5pPr marL="1522119" indent="0">
              <a:buNone/>
              <a:defRPr sz="1600" b="1"/>
            </a:lvl5pPr>
            <a:lvl6pPr marL="1902626" indent="0">
              <a:buNone/>
              <a:defRPr sz="1600" b="1"/>
            </a:lvl6pPr>
            <a:lvl7pPr marL="2283192" indent="0">
              <a:buNone/>
              <a:defRPr sz="1600" b="1"/>
            </a:lvl7pPr>
            <a:lvl8pPr marL="2663720" indent="0">
              <a:buNone/>
              <a:defRPr sz="1600" b="1"/>
            </a:lvl8pPr>
            <a:lvl9pPr marL="304426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3383" y="2174876"/>
            <a:ext cx="3674753" cy="426124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7" y="1606872"/>
            <a:ext cx="3587825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380558" indent="0">
              <a:buNone/>
              <a:defRPr sz="2000" b="1"/>
            </a:lvl2pPr>
            <a:lvl3pPr marL="761068" indent="0">
              <a:buNone/>
              <a:defRPr sz="1800" b="1"/>
            </a:lvl3pPr>
            <a:lvl4pPr marL="1141589" indent="0">
              <a:buNone/>
              <a:defRPr sz="1600" b="1"/>
            </a:lvl4pPr>
            <a:lvl5pPr marL="1522119" indent="0">
              <a:buNone/>
              <a:defRPr sz="1600" b="1"/>
            </a:lvl5pPr>
            <a:lvl6pPr marL="1902626" indent="0">
              <a:buNone/>
              <a:defRPr sz="1600" b="1"/>
            </a:lvl6pPr>
            <a:lvl7pPr marL="2283192" indent="0">
              <a:buNone/>
              <a:defRPr sz="1600" b="1"/>
            </a:lvl7pPr>
            <a:lvl8pPr marL="2663720" indent="0">
              <a:buNone/>
              <a:defRPr sz="1600" b="1"/>
            </a:lvl8pPr>
            <a:lvl9pPr marL="304426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7" y="2188821"/>
            <a:ext cx="3587825" cy="4248027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30A78-5CA9-41DD-9788-97207B8188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234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91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59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D2F4E-E335-4A62-82C8-7E27D9E9BC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34526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2" y="5873900"/>
            <a:ext cx="567104" cy="652463"/>
          </a:xfrm>
        </p:spPr>
        <p:txBody>
          <a:bodyPr/>
          <a:lstStyle>
            <a:lvl1pPr algn="ctr">
              <a:defRPr sz="23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C66E1DF4-38B8-4B03-A099-088883E96B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19589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200" y="27377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175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820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380558" indent="0">
              <a:buNone/>
              <a:defRPr sz="1200"/>
            </a:lvl2pPr>
            <a:lvl3pPr marL="761068" indent="0">
              <a:buNone/>
              <a:defRPr sz="1100"/>
            </a:lvl3pPr>
            <a:lvl4pPr marL="1141589" indent="0">
              <a:buNone/>
              <a:defRPr sz="900"/>
            </a:lvl4pPr>
            <a:lvl5pPr marL="1522119" indent="0">
              <a:buNone/>
              <a:defRPr sz="900"/>
            </a:lvl5pPr>
            <a:lvl6pPr marL="1902626" indent="0">
              <a:buNone/>
              <a:defRPr sz="900"/>
            </a:lvl6pPr>
            <a:lvl7pPr marL="2283192" indent="0">
              <a:buNone/>
              <a:defRPr sz="900"/>
            </a:lvl7pPr>
            <a:lvl8pPr marL="2663720" indent="0">
              <a:buNone/>
              <a:defRPr sz="900"/>
            </a:lvl8pPr>
            <a:lvl9pPr marL="304426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AB13C-C42A-4DA9-963C-2D1093D6A0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2265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2489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380558" indent="0">
              <a:buNone/>
              <a:defRPr sz="2800"/>
            </a:lvl2pPr>
            <a:lvl3pPr marL="761068" indent="0">
              <a:buNone/>
              <a:defRPr sz="2300"/>
            </a:lvl3pPr>
            <a:lvl4pPr marL="1141589" indent="0">
              <a:buNone/>
              <a:defRPr sz="2000"/>
            </a:lvl4pPr>
            <a:lvl5pPr marL="1522119" indent="0">
              <a:buNone/>
              <a:defRPr sz="2000"/>
            </a:lvl5pPr>
            <a:lvl6pPr marL="1902626" indent="0">
              <a:buNone/>
              <a:defRPr sz="2000"/>
            </a:lvl6pPr>
            <a:lvl7pPr marL="2283192" indent="0">
              <a:buNone/>
              <a:defRPr sz="2000"/>
            </a:lvl7pPr>
            <a:lvl8pPr marL="2663720" indent="0">
              <a:buNone/>
              <a:defRPr sz="2000"/>
            </a:lvl8pPr>
            <a:lvl9pPr marL="3044264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7018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380558" indent="0">
              <a:buNone/>
              <a:defRPr sz="1200"/>
            </a:lvl2pPr>
            <a:lvl3pPr marL="761068" indent="0">
              <a:buNone/>
              <a:defRPr sz="1100"/>
            </a:lvl3pPr>
            <a:lvl4pPr marL="1141589" indent="0">
              <a:buNone/>
              <a:defRPr sz="900"/>
            </a:lvl4pPr>
            <a:lvl5pPr marL="1522119" indent="0">
              <a:buNone/>
              <a:defRPr sz="900"/>
            </a:lvl5pPr>
            <a:lvl6pPr marL="1902626" indent="0">
              <a:buNone/>
              <a:defRPr sz="900"/>
            </a:lvl6pPr>
            <a:lvl7pPr marL="2283192" indent="0">
              <a:buNone/>
              <a:defRPr sz="900"/>
            </a:lvl7pPr>
            <a:lvl8pPr marL="2663720" indent="0">
              <a:buNone/>
              <a:defRPr sz="900"/>
            </a:lvl8pPr>
            <a:lvl9pPr marL="304426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F4872-6C06-45F9-8317-64DB6AFAC6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52026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E7DCC-87BA-4057-BEF5-E19E9C81B4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4686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4335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A654F-3372-4492-AFD1-B452882A98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81852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2222"/>
            <a:ext cx="9142642" cy="68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452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96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9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81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78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746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71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4477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767" y="5127303"/>
            <a:ext cx="923088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411" tIns="34558" rIns="69411" bIns="34558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7927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302" y="1607683"/>
            <a:ext cx="7320689" cy="4829253"/>
          </a:xfrm>
        </p:spPr>
        <p:txBody>
          <a:bodyPr/>
          <a:lstStyle>
            <a:lvl1pPr marL="276285" indent="0">
              <a:buFontTx/>
              <a:buNone/>
              <a:defRPr b="1">
                <a:latin typeface="+mj-lt"/>
              </a:defRPr>
            </a:lvl1pPr>
            <a:lvl2pPr marL="273869" indent="2783">
              <a:defRPr>
                <a:latin typeface="+mj-lt"/>
              </a:defRPr>
            </a:lvl2pPr>
            <a:lvl3pPr marL="477799" indent="-197893">
              <a:tabLst/>
              <a:defRPr>
                <a:latin typeface="+mj-lt"/>
              </a:defRPr>
            </a:lvl3pPr>
            <a:lvl4pPr marL="0" indent="273869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8" y="501879"/>
            <a:ext cx="7337192" cy="1105803"/>
          </a:xfrm>
        </p:spPr>
        <p:txBody>
          <a:bodyPr/>
          <a:lstStyle>
            <a:lvl1pPr marL="0" marR="0" indent="0" defTabSz="79275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2936F-8210-459E-8800-5B6E54F93B2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444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" y="0"/>
            <a:ext cx="9142643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3302" y="1607683"/>
            <a:ext cx="7320689" cy="4829253"/>
          </a:xfrm>
        </p:spPr>
        <p:txBody>
          <a:bodyPr/>
          <a:lstStyle>
            <a:lvl1pPr marL="276285" indent="0">
              <a:buFontTx/>
              <a:buNone/>
              <a:defRPr b="1">
                <a:latin typeface="+mj-lt"/>
              </a:defRPr>
            </a:lvl1pPr>
            <a:lvl2pPr marL="276285" indent="0">
              <a:defRPr>
                <a:latin typeface="+mj-lt"/>
              </a:defRPr>
            </a:lvl2pPr>
            <a:lvl3pPr marL="477799" indent="-197893">
              <a:defRPr>
                <a:latin typeface="+mj-lt"/>
              </a:defRPr>
            </a:lvl3pPr>
            <a:lvl4pPr marL="0" indent="273869">
              <a:defRPr>
                <a:latin typeface="+mj-lt"/>
              </a:defRPr>
            </a:lvl4pPr>
            <a:lvl5pPr marL="109072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49" y="501879"/>
            <a:ext cx="7337901" cy="1105803"/>
          </a:xfrm>
        </p:spPr>
        <p:txBody>
          <a:bodyPr/>
          <a:lstStyle>
            <a:lvl1pPr marL="0" marR="0" indent="0" defTabSz="79275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11B84-32CD-4310-82EF-1994526FFC4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39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3"/>
            <a:ext cx="914253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095" y="1012516"/>
            <a:ext cx="7320689" cy="20246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095" y="3429723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912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7825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1737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650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562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475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387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300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A7741-3F4E-4059-B833-FDAB732840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3509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" y="0"/>
            <a:ext cx="9142643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302" y="1012515"/>
            <a:ext cx="7320689" cy="20246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302" y="3429723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963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7927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1891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854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81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782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746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710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1B06-7FB5-4EC0-9036-A5434CB0343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0103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8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88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764" y="1606888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563C5-DFBF-407C-852F-BBDD9C07413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0592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383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96390" indent="0">
              <a:buNone/>
              <a:defRPr sz="2000" b="1"/>
            </a:lvl2pPr>
            <a:lvl3pPr marL="792753" indent="0">
              <a:buNone/>
              <a:defRPr sz="1800" b="1"/>
            </a:lvl3pPr>
            <a:lvl4pPr marL="1189120" indent="0">
              <a:buNone/>
              <a:defRPr sz="1600" b="1"/>
            </a:lvl4pPr>
            <a:lvl5pPr marL="1585498" indent="0">
              <a:buNone/>
              <a:defRPr sz="1600" b="1"/>
            </a:lvl5pPr>
            <a:lvl6pPr marL="1981871" indent="0">
              <a:buNone/>
              <a:defRPr sz="1600" b="1"/>
            </a:lvl6pPr>
            <a:lvl7pPr marL="2378249" indent="0">
              <a:buNone/>
              <a:defRPr sz="1600" b="1"/>
            </a:lvl7pPr>
            <a:lvl8pPr marL="2774623" indent="0">
              <a:buNone/>
              <a:defRPr sz="1600" b="1"/>
            </a:lvl8pPr>
            <a:lvl9pPr marL="317101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3383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7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96390" indent="0">
              <a:buNone/>
              <a:defRPr sz="2000" b="1"/>
            </a:lvl2pPr>
            <a:lvl3pPr marL="792753" indent="0">
              <a:buNone/>
              <a:defRPr sz="1800" b="1"/>
            </a:lvl3pPr>
            <a:lvl4pPr marL="1189120" indent="0">
              <a:buNone/>
              <a:defRPr sz="1600" b="1"/>
            </a:lvl4pPr>
            <a:lvl5pPr marL="1585498" indent="0">
              <a:buNone/>
              <a:defRPr sz="1600" b="1"/>
            </a:lvl5pPr>
            <a:lvl6pPr marL="1981871" indent="0">
              <a:buNone/>
              <a:defRPr sz="1600" b="1"/>
            </a:lvl6pPr>
            <a:lvl7pPr marL="2378249" indent="0">
              <a:buNone/>
              <a:defRPr sz="1600" b="1"/>
            </a:lvl7pPr>
            <a:lvl8pPr marL="2774623" indent="0">
              <a:buNone/>
              <a:defRPr sz="1600" b="1"/>
            </a:lvl8pPr>
            <a:lvl9pPr marL="317101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7" y="2188147"/>
            <a:ext cx="3587825" cy="42480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145B-2921-4CF9-B9A9-ACC317576B3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3694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F56AE-6F67-43B2-8E78-8E93FD5117C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6783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4059"/>
            <a:ext cx="567428" cy="652251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5399C6CF-149A-4D4B-8F59-997680B19E4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0357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13" y="27309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8013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396390" indent="0">
              <a:buNone/>
              <a:defRPr sz="1200"/>
            </a:lvl2pPr>
            <a:lvl3pPr marL="792753" indent="0">
              <a:buNone/>
              <a:defRPr sz="1000"/>
            </a:lvl3pPr>
            <a:lvl4pPr marL="1189120" indent="0">
              <a:buNone/>
              <a:defRPr sz="900"/>
            </a:lvl4pPr>
            <a:lvl5pPr marL="1585498" indent="0">
              <a:buNone/>
              <a:defRPr sz="900"/>
            </a:lvl5pPr>
            <a:lvl6pPr marL="1981871" indent="0">
              <a:buNone/>
              <a:defRPr sz="900"/>
            </a:lvl6pPr>
            <a:lvl7pPr marL="2378249" indent="0">
              <a:buNone/>
              <a:defRPr sz="900"/>
            </a:lvl7pPr>
            <a:lvl8pPr marL="2774623" indent="0">
              <a:buNone/>
              <a:defRPr sz="900"/>
            </a:lvl8pPr>
            <a:lvl9pPr marL="317101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2F731-ED93-4C17-9602-3C05C464174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8278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396390" indent="0">
              <a:buNone/>
              <a:defRPr sz="2800"/>
            </a:lvl2pPr>
            <a:lvl3pPr marL="792753" indent="0">
              <a:buNone/>
              <a:defRPr sz="2400"/>
            </a:lvl3pPr>
            <a:lvl4pPr marL="1189120" indent="0">
              <a:buNone/>
              <a:defRPr sz="2000"/>
            </a:lvl4pPr>
            <a:lvl5pPr marL="1585498" indent="0">
              <a:buNone/>
              <a:defRPr sz="2000"/>
            </a:lvl5pPr>
            <a:lvl6pPr marL="1981871" indent="0">
              <a:buNone/>
              <a:defRPr sz="2000"/>
            </a:lvl6pPr>
            <a:lvl7pPr marL="2378249" indent="0">
              <a:buNone/>
              <a:defRPr sz="2000"/>
            </a:lvl7pPr>
            <a:lvl8pPr marL="2774623" indent="0">
              <a:buNone/>
              <a:defRPr sz="2000"/>
            </a:lvl8pPr>
            <a:lvl9pPr marL="3171012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40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396390" indent="0">
              <a:buNone/>
              <a:defRPr sz="1200"/>
            </a:lvl2pPr>
            <a:lvl3pPr marL="792753" indent="0">
              <a:buNone/>
              <a:defRPr sz="1000"/>
            </a:lvl3pPr>
            <a:lvl4pPr marL="1189120" indent="0">
              <a:buNone/>
              <a:defRPr sz="900"/>
            </a:lvl4pPr>
            <a:lvl5pPr marL="1585498" indent="0">
              <a:buNone/>
              <a:defRPr sz="900"/>
            </a:lvl5pPr>
            <a:lvl6pPr marL="1981871" indent="0">
              <a:buNone/>
              <a:defRPr sz="900"/>
            </a:lvl6pPr>
            <a:lvl7pPr marL="2378249" indent="0">
              <a:buNone/>
              <a:defRPr sz="900"/>
            </a:lvl7pPr>
            <a:lvl8pPr marL="2774623" indent="0">
              <a:buNone/>
              <a:defRPr sz="900"/>
            </a:lvl8pPr>
            <a:lvl9pPr marL="317101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0918-D68E-41DA-ACF0-811D403BD20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426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ABDC1-67C9-4BE8-BD6E-CC37B9D354E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8217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443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0B478-CE05-41C3-BE14-C8FFD54CD9E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656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88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6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82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832" y="1606882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67253-8333-4254-8ECA-5F082E04B2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598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3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3383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91267" indent="0">
              <a:buNone/>
              <a:defRPr sz="2000" b="1"/>
            </a:lvl2pPr>
            <a:lvl3pPr marL="782525" indent="0">
              <a:buNone/>
              <a:defRPr sz="1800" b="1"/>
            </a:lvl3pPr>
            <a:lvl4pPr marL="1173759" indent="0">
              <a:buNone/>
              <a:defRPr sz="1600" b="1"/>
            </a:lvl4pPr>
            <a:lvl5pPr marL="1565021" indent="0">
              <a:buNone/>
              <a:defRPr sz="1600" b="1"/>
            </a:lvl5pPr>
            <a:lvl6pPr marL="1956276" indent="0">
              <a:buNone/>
              <a:defRPr sz="1600" b="1"/>
            </a:lvl6pPr>
            <a:lvl7pPr marL="2347525" indent="0">
              <a:buNone/>
              <a:defRPr sz="1600" b="1"/>
            </a:lvl7pPr>
            <a:lvl8pPr marL="2738784" indent="0">
              <a:buNone/>
              <a:defRPr sz="1600" b="1"/>
            </a:lvl8pPr>
            <a:lvl9pPr marL="313004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3383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7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91267" indent="0">
              <a:buNone/>
              <a:defRPr sz="2000" b="1"/>
            </a:lvl2pPr>
            <a:lvl3pPr marL="782525" indent="0">
              <a:buNone/>
              <a:defRPr sz="1800" b="1"/>
            </a:lvl3pPr>
            <a:lvl4pPr marL="1173759" indent="0">
              <a:buNone/>
              <a:defRPr sz="1600" b="1"/>
            </a:lvl4pPr>
            <a:lvl5pPr marL="1565021" indent="0">
              <a:buNone/>
              <a:defRPr sz="1600" b="1"/>
            </a:lvl5pPr>
            <a:lvl6pPr marL="1956276" indent="0">
              <a:buNone/>
              <a:defRPr sz="1600" b="1"/>
            </a:lvl6pPr>
            <a:lvl7pPr marL="2347525" indent="0">
              <a:buNone/>
              <a:defRPr sz="1600" b="1"/>
            </a:lvl7pPr>
            <a:lvl8pPr marL="2738784" indent="0">
              <a:buNone/>
              <a:defRPr sz="1600" b="1"/>
            </a:lvl8pPr>
            <a:lvl9pPr marL="313004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7" y="2188688"/>
            <a:ext cx="3587825" cy="42480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473F2-63FD-43A4-90A5-A113A57C5E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672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" y="1588"/>
            <a:ext cx="9142534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3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E7F5A-F7B3-4E36-A568-865AE074E3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820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2" y="5874301"/>
            <a:ext cx="567104" cy="652463"/>
          </a:xfrm>
        </p:spPr>
        <p:txBody>
          <a:bodyPr/>
          <a:lstStyle>
            <a:lvl1pPr algn="ctr">
              <a:defRPr sz="24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8FB835F9-9A4C-491F-AD42-9701F3B994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0532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84" y="27363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89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808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391267" indent="0">
              <a:buNone/>
              <a:defRPr sz="1200"/>
            </a:lvl2pPr>
            <a:lvl3pPr marL="782525" indent="0">
              <a:buNone/>
              <a:defRPr sz="1000"/>
            </a:lvl3pPr>
            <a:lvl4pPr marL="1173759" indent="0">
              <a:buNone/>
              <a:defRPr sz="900"/>
            </a:lvl4pPr>
            <a:lvl5pPr marL="1565021" indent="0">
              <a:buNone/>
              <a:defRPr sz="900"/>
            </a:lvl5pPr>
            <a:lvl6pPr marL="1956276" indent="0">
              <a:buNone/>
              <a:defRPr sz="900"/>
            </a:lvl6pPr>
            <a:lvl7pPr marL="2347525" indent="0">
              <a:buNone/>
              <a:defRPr sz="900"/>
            </a:lvl7pPr>
            <a:lvl8pPr marL="2738784" indent="0">
              <a:buNone/>
              <a:defRPr sz="900"/>
            </a:lvl8pPr>
            <a:lvl9pPr marL="313004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0217C-0C01-4DF8-BA10-60A022708A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18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816220" y="488951"/>
            <a:ext cx="7344508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346" tIns="39325" rIns="78346" bIns="3932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816220" y="1600318"/>
            <a:ext cx="7344508" cy="483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346" tIns="39325" rIns="78346" bIns="393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8371"/>
            <a:ext cx="2133600" cy="363537"/>
          </a:xfrm>
          <a:prstGeom prst="rect">
            <a:avLst/>
          </a:prstGeom>
        </p:spPr>
        <p:txBody>
          <a:bodyPr vert="horz" lIns="78346" tIns="39325" rIns="78346" bIns="39325" rtlCol="0" anchor="ctr"/>
          <a:lstStyle>
            <a:lvl1pPr algn="l" defTabSz="78252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8371"/>
            <a:ext cx="2897066" cy="363537"/>
          </a:xfrm>
          <a:prstGeom prst="rect">
            <a:avLst/>
          </a:prstGeom>
        </p:spPr>
        <p:txBody>
          <a:bodyPr vert="horz" lIns="78346" tIns="39325" rIns="78346" bIns="39325" rtlCol="0" anchor="ctr"/>
          <a:lstStyle>
            <a:lvl1pPr algn="ctr" defTabSz="78252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3507" y="6042463"/>
            <a:ext cx="621323" cy="631825"/>
          </a:xfrm>
          <a:prstGeom prst="rect">
            <a:avLst/>
          </a:prstGeom>
        </p:spPr>
        <p:txBody>
          <a:bodyPr vert="horz" lIns="78346" tIns="39325" rIns="78346" bIns="39325" rtlCol="0" anchor="ctr">
            <a:normAutofit/>
          </a:bodyPr>
          <a:lstStyle>
            <a:lvl1pPr algn="ctr" defTabSz="782525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93D302-5C4A-410C-8D97-5BF7EE0D93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533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77739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77739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77739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77739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77739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42958" algn="l" defTabSz="78246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685963" algn="l" defTabSz="78246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028977" algn="l" defTabSz="78246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371985" algn="l" defTabSz="78246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265867" indent="-265867" algn="l" defTabSz="777390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265867" indent="60649" algn="l" defTabSz="77739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528628" indent="-188126" algn="l" defTabSz="77739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197189" indent="-925105" algn="just" defTabSz="777390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071243" indent="289193" algn="l" defTabSz="777390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151904" indent="-195650" algn="l" defTabSz="7825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543150" indent="-195650" algn="l" defTabSz="7825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934412" indent="-195650" algn="l" defTabSz="7825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325685" indent="-195650" algn="l" defTabSz="7825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91267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82525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73759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65021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956276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347525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738784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130047" algn="l" defTabSz="782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6220" y="488951"/>
            <a:ext cx="7344508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114" tIns="38209" rIns="76114" bIns="382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6627" name="Текст 2"/>
          <p:cNvSpPr>
            <a:spLocks noGrp="1"/>
          </p:cNvSpPr>
          <p:nvPr>
            <p:ph type="body" idx="1"/>
          </p:nvPr>
        </p:nvSpPr>
        <p:spPr bwMode="auto">
          <a:xfrm>
            <a:off x="816220" y="1600318"/>
            <a:ext cx="7344508" cy="483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114" tIns="38209" rIns="76114" bIns="382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8485"/>
            <a:ext cx="2133600" cy="365125"/>
          </a:xfrm>
          <a:prstGeom prst="rect">
            <a:avLst/>
          </a:prstGeom>
        </p:spPr>
        <p:txBody>
          <a:bodyPr vert="horz" lIns="76114" tIns="38209" rIns="76114" bIns="38209" rtlCol="0" anchor="ctr"/>
          <a:lstStyle>
            <a:lvl1pPr algn="l" defTabSz="76065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8485"/>
            <a:ext cx="2897066" cy="365125"/>
          </a:xfrm>
          <a:prstGeom prst="rect">
            <a:avLst/>
          </a:prstGeom>
        </p:spPr>
        <p:txBody>
          <a:bodyPr vert="horz" lIns="76114" tIns="38209" rIns="76114" bIns="38209" rtlCol="0" anchor="ctr"/>
          <a:lstStyle>
            <a:lvl1pPr algn="ctr" defTabSz="76065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3507" y="6042454"/>
            <a:ext cx="621323" cy="631825"/>
          </a:xfrm>
          <a:prstGeom prst="rect">
            <a:avLst/>
          </a:prstGeom>
        </p:spPr>
        <p:txBody>
          <a:bodyPr vert="horz" lIns="76114" tIns="38209" rIns="76114" bIns="38209" rtlCol="0" anchor="ctr">
            <a:normAutofit/>
          </a:bodyPr>
          <a:lstStyle>
            <a:lvl1pPr algn="ctr" defTabSz="76065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3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0AEE3A-ED83-4722-9BAE-F0DFA1816E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5770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2" r:id="rId1"/>
    <p:sldLayoutId id="2147484443" r:id="rId2"/>
    <p:sldLayoutId id="2147484444" r:id="rId3"/>
    <p:sldLayoutId id="2147484445" r:id="rId4"/>
    <p:sldLayoutId id="2147484446" r:id="rId5"/>
    <p:sldLayoutId id="2147484447" r:id="rId6"/>
    <p:sldLayoutId id="2147484448" r:id="rId7"/>
    <p:sldLayoutId id="2147484449" r:id="rId8"/>
    <p:sldLayoutId id="2147484450" r:id="rId9"/>
    <p:sldLayoutId id="2147484451" r:id="rId10"/>
    <p:sldLayoutId id="2147484452" r:id="rId11"/>
    <p:sldLayoutId id="2147484453" r:id="rId12"/>
  </p:sldLayoutIdLst>
  <p:hf hdr="0" ftr="0" dt="0"/>
  <p:txStyles>
    <p:titleStyle>
      <a:lvl1pPr algn="l" defTabSz="754067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754067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754067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754067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754067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333350" algn="l" defTabSz="760600" rtl="0" fontAlgn="base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666805" algn="l" defTabSz="760600" rtl="0" fontAlgn="base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000223" algn="l" defTabSz="760600" rtl="0" fontAlgn="base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333632" algn="l" defTabSz="760600" rtl="0" fontAlgn="base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58095" indent="-258095" algn="l" defTabSz="754067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258095" indent="57526" algn="l" defTabSz="754067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513070" indent="-181920" algn="l" defTabSz="75406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162974" indent="-897111" algn="just" defTabSz="754067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040152" indent="279866" algn="l" defTabSz="754067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091787" indent="-190189" algn="l" defTabSz="76065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472074" indent="-190189" algn="l" defTabSz="76065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852383" indent="-190189" algn="l" defTabSz="76065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232720" indent="-190189" algn="l" defTabSz="76065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606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80342" algn="l" defTabSz="7606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60657" algn="l" defTabSz="7606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40945" algn="l" defTabSz="7606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21280" algn="l" defTabSz="7606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901565" algn="l" defTabSz="7606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281927" algn="l" defTabSz="7606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662225" algn="l" defTabSz="7606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042568" algn="l" defTabSz="7606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816220" y="488950"/>
            <a:ext cx="7344508" cy="111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154" tIns="38231" rIns="76154" bIns="3823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816220" y="1600304"/>
            <a:ext cx="7344508" cy="483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154" tIns="38231" rIns="76154" bIns="382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8069"/>
            <a:ext cx="2133600" cy="365125"/>
          </a:xfrm>
          <a:prstGeom prst="rect">
            <a:avLst/>
          </a:prstGeom>
        </p:spPr>
        <p:txBody>
          <a:bodyPr vert="horz" lIns="76154" tIns="38231" rIns="76154" bIns="38231" rtlCol="0" anchor="ctr"/>
          <a:lstStyle>
            <a:lvl1pPr algn="l" defTabSz="761068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8069"/>
            <a:ext cx="2897066" cy="365125"/>
          </a:xfrm>
          <a:prstGeom prst="rect">
            <a:avLst/>
          </a:prstGeom>
        </p:spPr>
        <p:txBody>
          <a:bodyPr vert="horz" lIns="76154" tIns="38231" rIns="76154" bIns="38231" rtlCol="0" anchor="ctr"/>
          <a:lstStyle>
            <a:lvl1pPr algn="ctr" defTabSz="761068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3499" y="6042073"/>
            <a:ext cx="621323" cy="631825"/>
          </a:xfrm>
          <a:prstGeom prst="rect">
            <a:avLst/>
          </a:prstGeom>
        </p:spPr>
        <p:txBody>
          <a:bodyPr vert="horz" lIns="76154" tIns="38231" rIns="76154" bIns="38231" rtlCol="0" anchor="ctr">
            <a:normAutofit/>
          </a:bodyPr>
          <a:lstStyle>
            <a:lvl1pPr algn="ctr" defTabSz="761068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3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82AFE3-B20C-40D1-A9F1-4208F4E3A6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12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5" r:id="rId1"/>
    <p:sldLayoutId id="2147484456" r:id="rId2"/>
    <p:sldLayoutId id="2147484457" r:id="rId3"/>
    <p:sldLayoutId id="2147484458" r:id="rId4"/>
    <p:sldLayoutId id="2147484459" r:id="rId5"/>
    <p:sldLayoutId id="2147484460" r:id="rId6"/>
    <p:sldLayoutId id="2147484461" r:id="rId7"/>
    <p:sldLayoutId id="2147484462" r:id="rId8"/>
    <p:sldLayoutId id="2147484463" r:id="rId9"/>
    <p:sldLayoutId id="2147484464" r:id="rId10"/>
    <p:sldLayoutId id="2147484465" r:id="rId11"/>
    <p:sldLayoutId id="2147484466" r:id="rId12"/>
  </p:sldLayoutIdLst>
  <p:hf hdr="0" ftr="0" dt="0"/>
  <p:txStyles>
    <p:titleStyle>
      <a:lvl1pPr algn="l" defTabSz="75620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75620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75620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75620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756200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333542" algn="l" defTabSz="761018" rtl="0" fontAlgn="base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667173" algn="l" defTabSz="761018" rtl="0" fontAlgn="base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000783" algn="l" defTabSz="761018" rtl="0" fontAlgn="base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334377" algn="l" defTabSz="761018" rtl="0" fontAlgn="base">
        <a:lnSpc>
          <a:spcPts val="454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58824" indent="-258824" algn="l" defTabSz="756200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258824" indent="59250" algn="l" defTabSz="75620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516089" indent="-182432" algn="l" defTabSz="756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164720" indent="-898086" algn="just" defTabSz="756200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043095" indent="282224" algn="l" defTabSz="756200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092929" indent="-190291" algn="l" defTabSz="7610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473451" indent="-190291" algn="l" defTabSz="7610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853973" indent="-190291" algn="l" defTabSz="7610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234531" indent="-190291" algn="l" defTabSz="7610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61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80558" algn="l" defTabSz="761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61068" algn="l" defTabSz="761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41589" algn="l" defTabSz="761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22119" algn="l" defTabSz="761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902626" algn="l" defTabSz="761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283192" algn="l" defTabSz="761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663720" algn="l" defTabSz="761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044264" algn="l" defTabSz="761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6656" y="489554"/>
            <a:ext cx="7343979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9370" tIns="39836" rIns="79370" bIns="3983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6656" y="1600454"/>
            <a:ext cx="7343979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9370" tIns="39836" rIns="79370" bIns="398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7868"/>
            <a:ext cx="2133962" cy="364281"/>
          </a:xfrm>
          <a:prstGeom prst="rect">
            <a:avLst/>
          </a:prstGeom>
        </p:spPr>
        <p:txBody>
          <a:bodyPr vert="horz" lIns="79370" tIns="39836" rIns="79370" bIns="39836" rtlCol="0" anchor="ctr"/>
          <a:lstStyle>
            <a:lvl1pPr algn="l" defTabSz="792753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177" y="6357868"/>
            <a:ext cx="2896867" cy="364281"/>
          </a:xfrm>
          <a:prstGeom prst="rect">
            <a:avLst/>
          </a:prstGeom>
        </p:spPr>
        <p:txBody>
          <a:bodyPr vert="horz" lIns="79370" tIns="39836" rIns="79370" bIns="39836" rtlCol="0" anchor="ctr"/>
          <a:lstStyle>
            <a:lvl1pPr algn="ctr" defTabSz="792753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32"/>
            <a:ext cx="620370" cy="632095"/>
          </a:xfrm>
          <a:prstGeom prst="rect">
            <a:avLst/>
          </a:prstGeom>
        </p:spPr>
        <p:txBody>
          <a:bodyPr vert="horz" lIns="79370" tIns="39836" rIns="79370" bIns="39836" rtlCol="0" anchor="ctr">
            <a:normAutofit/>
          </a:bodyPr>
          <a:lstStyle>
            <a:lvl1pPr algn="ctr" defTabSz="792753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54EAD4-2052-487E-91D8-42D2A2F8354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568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8" r:id="rId1"/>
    <p:sldLayoutId id="2147484469" r:id="rId2"/>
    <p:sldLayoutId id="2147484470" r:id="rId3"/>
    <p:sldLayoutId id="2147484471" r:id="rId4"/>
    <p:sldLayoutId id="2147484472" r:id="rId5"/>
    <p:sldLayoutId id="2147484473" r:id="rId6"/>
    <p:sldLayoutId id="2147484474" r:id="rId7"/>
    <p:sldLayoutId id="2147484475" r:id="rId8"/>
    <p:sldLayoutId id="2147484476" r:id="rId9"/>
    <p:sldLayoutId id="2147484477" r:id="rId10"/>
    <p:sldLayoutId id="2147484478" r:id="rId11"/>
    <p:sldLayoutId id="2147484479" r:id="rId12"/>
  </p:sldLayoutIdLst>
  <p:hf hdr="0" ftr="0" dt="0"/>
  <p:txStyles>
    <p:titleStyle>
      <a:lvl1pPr algn="l" defTabSz="790743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790743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790743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790743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790743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47453" algn="l" defTabSz="792700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694952" algn="l" defTabSz="792700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042452" algn="l" defTabSz="792700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389934" algn="l" defTabSz="792700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273289" indent="-273289" algn="l" defTabSz="790743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273289" indent="66759" algn="l" defTabSz="79074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539309" indent="-194348" algn="l" defTabSz="79074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214664" indent="-938923" algn="just" defTabSz="790743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088343" indent="296365" algn="l" defTabSz="790743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180058" indent="-198208" algn="l" defTabSz="7927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576431" indent="-198208" algn="l" defTabSz="7927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972809" indent="-198208" algn="l" defTabSz="7927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369194" indent="-198208" algn="l" defTabSz="7927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927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96390" algn="l" defTabSz="7927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92753" algn="l" defTabSz="7927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9120" algn="l" defTabSz="7927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85498" algn="l" defTabSz="7927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981871" algn="l" defTabSz="7927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378249" algn="l" defTabSz="7927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774623" algn="l" defTabSz="7927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171012" algn="l" defTabSz="7927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Microsoft_Excel_97-2003_Worksheet6.xls"/><Relationship Id="rId3" Type="http://schemas.openxmlformats.org/officeDocument/2006/relationships/oleObject" Target="../embeddings/Microsoft_Excel_97-2003_Worksheet1.xls"/><Relationship Id="rId7" Type="http://schemas.openxmlformats.org/officeDocument/2006/relationships/oleObject" Target="../embeddings/Microsoft_Excel_97-2003_Worksheet3.xls"/><Relationship Id="rId12" Type="http://schemas.openxmlformats.org/officeDocument/2006/relationships/image" Target="../media/image8.emf"/><Relationship Id="rId2" Type="http://schemas.openxmlformats.org/officeDocument/2006/relationships/slideLayout" Target="../slideLayouts/slideLayout43.xml"/><Relationship Id="rId16" Type="http://schemas.openxmlformats.org/officeDocument/2006/relationships/image" Target="../media/image10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11" Type="http://schemas.openxmlformats.org/officeDocument/2006/relationships/oleObject" Target="../embeddings/Microsoft_Excel_97-2003_Worksheet5.xls"/><Relationship Id="rId5" Type="http://schemas.openxmlformats.org/officeDocument/2006/relationships/oleObject" Target="../embeddings/Microsoft_Excel_97-2003_Worksheet2.xls"/><Relationship Id="rId15" Type="http://schemas.openxmlformats.org/officeDocument/2006/relationships/oleObject" Target="../embeddings/Microsoft_Excel_97-2003_Worksheet7.xls"/><Relationship Id="rId10" Type="http://schemas.openxmlformats.org/officeDocument/2006/relationships/image" Target="../media/image7.emf"/><Relationship Id="rId4" Type="http://schemas.openxmlformats.org/officeDocument/2006/relationships/image" Target="../media/image4.emf"/><Relationship Id="rId9" Type="http://schemas.openxmlformats.org/officeDocument/2006/relationships/oleObject" Target="../embeddings/Microsoft_Excel_97-2003_Worksheet4.xls"/><Relationship Id="rId1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Microsoft_Excel_97-2003_Worksheet8.xls"/><Relationship Id="rId7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emf"/><Relationship Id="rId5" Type="http://schemas.openxmlformats.org/officeDocument/2006/relationships/oleObject" Target="../embeddings/Microsoft_Excel_97-2003_Worksheet9.xls"/><Relationship Id="rId4" Type="http://schemas.openxmlformats.org/officeDocument/2006/relationships/image" Target="../media/image11.emf"/><Relationship Id="rId9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Microsoft_Excel_97-2003_Worksheet12.xls"/><Relationship Id="rId5" Type="http://schemas.openxmlformats.org/officeDocument/2006/relationships/image" Target="../media/image14.emf"/><Relationship Id="rId4" Type="http://schemas.openxmlformats.org/officeDocument/2006/relationships/oleObject" Target="../embeddings/Microsoft_Excel_97-2003_Worksheet11.xls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Заголовок 1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8064895" cy="2220913"/>
          </a:xfrm>
        </p:spPr>
        <p:txBody>
          <a:bodyPr>
            <a:normAutofit/>
          </a:bodyPr>
          <a:lstStyle/>
          <a:p>
            <a:pPr algn="ctr" defTabSz="778950" eaLnBrk="1" hangingPunct="1">
              <a:lnSpc>
                <a:spcPct val="120000"/>
              </a:lnSpc>
            </a:pPr>
            <a:r>
              <a:rPr lang="ru-RU" altLang="ru-RU" sz="2800" smtClean="0"/>
              <a:t>«Результаты </a:t>
            </a:r>
            <a:r>
              <a:rPr lang="ru-RU" altLang="ru-RU" sz="2800" dirty="0" smtClean="0"/>
              <a:t>правоприменительной практики налоговых органов Кемеровской области. Изменения налогового законодательства</a:t>
            </a:r>
            <a:r>
              <a:rPr lang="ru-RU" altLang="ru-RU" sz="3100" dirty="0" smtClean="0"/>
              <a:t>»</a:t>
            </a:r>
            <a:endParaRPr lang="ru-RU" altLang="ru-RU" sz="3100" dirty="0"/>
          </a:p>
        </p:txBody>
      </p:sp>
      <p:sp>
        <p:nvSpPr>
          <p:cNvPr id="259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725144"/>
            <a:ext cx="7760677" cy="1165225"/>
          </a:xfrm>
        </p:spPr>
        <p:txBody>
          <a:bodyPr/>
          <a:lstStyle/>
          <a:p>
            <a:pPr eaLnBrk="1" hangingPunct="1"/>
            <a:r>
              <a:rPr lang="ru-RU" altLang="ru-RU" sz="2500" dirty="0"/>
              <a:t>Выступление Руководителя УФНС России</a:t>
            </a:r>
          </a:p>
          <a:p>
            <a:pPr eaLnBrk="1" hangingPunct="1"/>
            <a:r>
              <a:rPr lang="ru-RU" altLang="ru-RU" sz="2500" dirty="0"/>
              <a:t>по Кемеровской области </a:t>
            </a:r>
            <a:r>
              <a:rPr lang="ru-RU" altLang="ru-RU" sz="2500" dirty="0" smtClean="0"/>
              <a:t> Л.А</a:t>
            </a:r>
            <a:r>
              <a:rPr lang="ru-RU" altLang="ru-RU" sz="2500" dirty="0"/>
              <a:t>. Аршинцевой</a:t>
            </a:r>
          </a:p>
          <a:p>
            <a:pPr eaLnBrk="1" hangingPunct="1"/>
            <a:endParaRPr lang="ru-RU" altLang="ru-RU" dirty="0" smtClean="0"/>
          </a:p>
        </p:txBody>
      </p:sp>
      <p:sp>
        <p:nvSpPr>
          <p:cNvPr id="259076" name="TextBox 4"/>
          <p:cNvSpPr txBox="1">
            <a:spLocks noChangeArrowheads="1"/>
          </p:cNvSpPr>
          <p:nvPr/>
        </p:nvSpPr>
        <p:spPr bwMode="auto">
          <a:xfrm>
            <a:off x="2170235" y="2281238"/>
            <a:ext cx="461889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303" tIns="39304" rIns="78303" bIns="39304" anchor="ctr"/>
          <a:lstStyle>
            <a:lvl1pPr defTabSz="10350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355600" indent="85725" defTabSz="10350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701675" indent="-252413" defTabSz="10350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584325" indent="-1225550" algn="just" defTabSz="10350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419225" indent="385763" defTabSz="10350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876425" indent="385763" defTabSz="10350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333625" indent="385763" defTabSz="10350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790825" indent="385763" defTabSz="10350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248025" indent="385763" defTabSz="10350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b="1" dirty="0">
              <a:solidFill>
                <a:srgbClr val="FFFF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9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2"/>
          <p:cNvSpPr>
            <a:spLocks noGrp="1"/>
          </p:cNvSpPr>
          <p:nvPr>
            <p:ph type="title"/>
          </p:nvPr>
        </p:nvSpPr>
        <p:spPr>
          <a:xfrm>
            <a:off x="799823" y="161145"/>
            <a:ext cx="7863254" cy="647700"/>
          </a:xfrm>
        </p:spPr>
        <p:txBody>
          <a:bodyPr rtlCol="0">
            <a:noAutofit/>
          </a:bodyPr>
          <a:lstStyle/>
          <a:p>
            <a:pPr defTabSz="887980">
              <a:lnSpc>
                <a:spcPts val="4546"/>
              </a:lnSpc>
              <a:defRPr/>
            </a:pPr>
            <a:r>
              <a:rPr lang="ru-RU" sz="2100" dirty="0">
                <a:solidFill>
                  <a:srgbClr val="376092"/>
                </a:solidFill>
                <a:ea typeface="+mn-ea"/>
                <a:cs typeface="Arial" pitchFamily="34" charset="0"/>
              </a:rPr>
              <a:t>РЕЗУЛЬТАТЫ РАБОТЫ ПО РЕГИСТРАЦИИ НАЛОГОПЛАТЕЛЬЩИКОВ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028384" y="1262179"/>
            <a:ext cx="885092" cy="325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447" tIns="49724" rIns="99447" bIns="49724" anchor="ctr"/>
          <a:lstStyle/>
          <a:p>
            <a:pPr algn="ctr" defTabSz="888044">
              <a:defRPr/>
            </a:pPr>
            <a:r>
              <a:rPr lang="ru-RU" sz="1100" b="1" i="1" dirty="0">
                <a:solidFill>
                  <a:srgbClr val="1F497D"/>
                </a:solidFill>
                <a:latin typeface="Arial Narrow" pitchFamily="34" charset="0"/>
              </a:rPr>
              <a:t>единиц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69877" y="981182"/>
            <a:ext cx="2127738" cy="252413"/>
          </a:xfrm>
          <a:prstGeom prst="rect">
            <a:avLst/>
          </a:prstGeom>
        </p:spPr>
        <p:txBody>
          <a:bodyPr lIns="101841" tIns="50923" rIns="101841" bIns="50923" anchor="ctr">
            <a:normAutofit fontScale="25000" lnSpcReduction="20000"/>
          </a:bodyPr>
          <a:lstStyle/>
          <a:p>
            <a:pPr defTabSz="1018338">
              <a:defRPr/>
            </a:pPr>
            <a:endParaRPr lang="ru-RU" sz="4800" b="1" dirty="0">
              <a:solidFill>
                <a:srgbClr val="005AA9"/>
              </a:solidFill>
            </a:endParaRPr>
          </a:p>
        </p:txBody>
      </p:sp>
      <p:sp>
        <p:nvSpPr>
          <p:cNvPr id="214025" name="TextBox 7"/>
          <p:cNvSpPr txBox="1">
            <a:spLocks noChangeArrowheads="1"/>
          </p:cNvSpPr>
          <p:nvPr/>
        </p:nvSpPr>
        <p:spPr bwMode="auto">
          <a:xfrm>
            <a:off x="2750088" y="3550932"/>
            <a:ext cx="260297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1" tIns="50923" rIns="101841" bIns="50923" anchor="ctr"/>
          <a:lstStyle>
            <a:lvl1pPr defTabSz="1039813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312738" indent="76200" defTabSz="1039813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15950" indent="-222250" defTabSz="1039813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389063" indent="-1074738" algn="just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244600" indent="339725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701800" indent="339725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159000" indent="339725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616200" indent="339725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73400" indent="339725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4F81BD">
                    <a:lumMod val="75000"/>
                  </a:srgbClr>
                </a:solidFill>
              </a:rPr>
              <a:t>МИГРИРОВАЛО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4F81BD">
                    <a:lumMod val="75000"/>
                  </a:srgbClr>
                </a:solidFill>
              </a:rPr>
              <a:t>В ДРУГИЕ СУБЪЕКТЫ РФ</a:t>
            </a:r>
          </a:p>
        </p:txBody>
      </p:sp>
      <p:sp>
        <p:nvSpPr>
          <p:cNvPr id="214026" name="TextBox 27"/>
          <p:cNvSpPr txBox="1">
            <a:spLocks noChangeArrowheads="1"/>
          </p:cNvSpPr>
          <p:nvPr/>
        </p:nvSpPr>
        <p:spPr bwMode="auto">
          <a:xfrm>
            <a:off x="415025" y="719054"/>
            <a:ext cx="2736304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1" tIns="50923" rIns="101841" bIns="50923" anchor="ctr"/>
          <a:lstStyle>
            <a:lvl1pPr defTabSz="1039813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312738" indent="76200" defTabSz="1039813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15950" indent="-222250" defTabSz="1039813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389063" indent="-1074738" algn="just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244600" indent="339725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701800" indent="339725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159000" indent="339725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616200" indent="339725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73400" indent="339725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ru-RU" altLang="ru-RU" sz="1200" b="1" dirty="0">
                <a:solidFill>
                  <a:srgbClr val="4F81BD">
                    <a:lumMod val="75000"/>
                  </a:srgbClr>
                </a:solidFill>
              </a:rPr>
              <a:t>СОСТОИТ НА </a:t>
            </a:r>
            <a:r>
              <a:rPr lang="ru-RU" altLang="ru-RU" sz="1200" b="1" dirty="0" smtClean="0">
                <a:solidFill>
                  <a:srgbClr val="4F81BD">
                    <a:lumMod val="75000"/>
                  </a:srgbClr>
                </a:solidFill>
              </a:rPr>
              <a:t>НАЛОГОВОМ</a:t>
            </a:r>
          </a:p>
          <a:p>
            <a:pPr algn="ctr" eaLnBrk="1" hangingPunct="1">
              <a:spcBef>
                <a:spcPct val="0"/>
              </a:spcBef>
            </a:pPr>
            <a:r>
              <a:rPr lang="ru-RU" altLang="ru-RU" sz="1200" b="1" dirty="0" smtClean="0">
                <a:solidFill>
                  <a:srgbClr val="4F81BD">
                    <a:lumMod val="75000"/>
                  </a:srgbClr>
                </a:solidFill>
              </a:rPr>
              <a:t> </a:t>
            </a:r>
            <a:r>
              <a:rPr lang="ru-RU" altLang="ru-RU" sz="1200" b="1" dirty="0">
                <a:solidFill>
                  <a:srgbClr val="4F81BD">
                    <a:lumMod val="75000"/>
                  </a:srgbClr>
                </a:solidFill>
              </a:rPr>
              <a:t>УЧЕТЕ </a:t>
            </a:r>
            <a:r>
              <a:rPr lang="ru-RU" altLang="ru-RU" sz="1200" b="1" dirty="0" smtClean="0">
                <a:solidFill>
                  <a:srgbClr val="4F81BD">
                    <a:lumMod val="75000"/>
                  </a:srgbClr>
                </a:solidFill>
              </a:rPr>
              <a:t> (</a:t>
            </a:r>
            <a:r>
              <a:rPr lang="ru-RU" altLang="ru-RU" sz="1200" b="1" dirty="0">
                <a:solidFill>
                  <a:srgbClr val="4F81BD">
                    <a:lumMod val="75000"/>
                  </a:srgbClr>
                </a:solidFill>
              </a:rPr>
              <a:t>ЮЛ И ИП)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i="1" dirty="0">
              <a:solidFill>
                <a:srgbClr val="800000"/>
              </a:solidFill>
            </a:endParaRPr>
          </a:p>
        </p:txBody>
      </p:sp>
      <p:sp>
        <p:nvSpPr>
          <p:cNvPr id="214028" name="TextBox 27"/>
          <p:cNvSpPr txBox="1">
            <a:spLocks noChangeArrowheads="1"/>
          </p:cNvSpPr>
          <p:nvPr/>
        </p:nvSpPr>
        <p:spPr bwMode="auto">
          <a:xfrm>
            <a:off x="6104862" y="768854"/>
            <a:ext cx="3023089" cy="42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1" tIns="50923" rIns="101841" bIns="50923" anchor="ctr"/>
          <a:lstStyle>
            <a:lvl1pPr defTabSz="1039813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311150" indent="74613" defTabSz="1039813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12775" indent="-220663" defTabSz="1039813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384300" indent="-1071563" algn="just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239838" indent="338138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6970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1542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6114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686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4F81BD">
                    <a:lumMod val="75000"/>
                  </a:srgbClr>
                </a:solidFill>
              </a:rPr>
              <a:t>ЛИКВИДИРОВАННО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672170" y="3227088"/>
            <a:ext cx="175846" cy="142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7" tIns="44888" rIns="89777" bIns="44888" anchor="ctr"/>
          <a:lstStyle/>
          <a:p>
            <a:pPr algn="ctr" defTabSz="897769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3145" y="3251050"/>
            <a:ext cx="1617785" cy="144463"/>
          </a:xfrm>
          <a:prstGeom prst="rect">
            <a:avLst/>
          </a:prstGeom>
        </p:spPr>
        <p:txBody>
          <a:bodyPr lIns="102417" tIns="51205" rIns="102417" bIns="51205" anchor="ctr">
            <a:normAutofit fontScale="25000" lnSpcReduction="20000"/>
          </a:bodyPr>
          <a:lstStyle/>
          <a:p>
            <a:pPr defTabSz="1024082">
              <a:defRPr/>
            </a:pPr>
            <a:r>
              <a:rPr lang="ru-RU" sz="48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ликвидировано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72170" y="3447103"/>
            <a:ext cx="175846" cy="1428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7" tIns="44888" rIns="89777" bIns="44888" anchor="ctr"/>
          <a:lstStyle/>
          <a:p>
            <a:pPr algn="ctr" defTabSz="897769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74747" y="3447104"/>
            <a:ext cx="2507274" cy="142875"/>
          </a:xfrm>
          <a:prstGeom prst="rect">
            <a:avLst/>
          </a:prstGeom>
        </p:spPr>
        <p:txBody>
          <a:bodyPr lIns="102417" tIns="51205" rIns="102417" bIns="51205" anchor="ctr">
            <a:normAutofit fontScale="25000" lnSpcReduction="20000"/>
          </a:bodyPr>
          <a:lstStyle/>
          <a:p>
            <a:pPr defTabSz="1024082">
              <a:defRPr/>
            </a:pPr>
            <a:r>
              <a:rPr lang="ru-RU" sz="48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в </a:t>
            </a:r>
            <a:r>
              <a:rPr lang="ru-RU" sz="4800" b="1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т.ч</a:t>
            </a:r>
            <a:r>
              <a:rPr lang="ru-RU" sz="48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. по решению рег. органа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1506570"/>
            <a:ext cx="885092" cy="325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447" tIns="49724" rIns="99447" bIns="49724" anchor="ctr"/>
          <a:lstStyle/>
          <a:p>
            <a:pPr algn="ctr" defTabSz="888044">
              <a:defRPr/>
            </a:pPr>
            <a:r>
              <a:rPr lang="ru-RU" sz="1100" b="1" dirty="0">
                <a:solidFill>
                  <a:srgbClr val="1F497D"/>
                </a:solidFill>
                <a:latin typeface="Arial Narrow" pitchFamily="34" charset="0"/>
              </a:rPr>
              <a:t>тыс. единиц</a:t>
            </a:r>
          </a:p>
        </p:txBody>
      </p:sp>
      <p:graphicFrame>
        <p:nvGraphicFramePr>
          <p:cNvPr id="2" name="Объект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54284272"/>
              </p:ext>
            </p:extLst>
          </p:nvPr>
        </p:nvGraphicFramePr>
        <p:xfrm>
          <a:off x="2139950" y="1193800"/>
          <a:ext cx="3136900" cy="222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73" name="Лист" r:id="rId3" imgW="1028661" imgH="647649" progId="Excel.Sheet.8">
                  <p:embed followColorScheme="full"/>
                </p:oleObj>
              </mc:Choice>
              <mc:Fallback>
                <p:oleObj name="Лист" r:id="rId3" imgW="1028661" imgH="647649" progId="Excel.Shee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9950" y="1193800"/>
                        <a:ext cx="3136900" cy="222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7"/>
          <p:cNvSpPr txBox="1">
            <a:spLocks noChangeArrowheads="1"/>
          </p:cNvSpPr>
          <p:nvPr/>
        </p:nvSpPr>
        <p:spPr bwMode="auto">
          <a:xfrm>
            <a:off x="3112249" y="740496"/>
            <a:ext cx="3096345" cy="42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1" tIns="50923" rIns="101841" bIns="50923" anchor="ctr"/>
          <a:lstStyle>
            <a:lvl1pPr defTabSz="1039813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311150" indent="74613" defTabSz="1039813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12775" indent="-220663" defTabSz="1039813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384300" indent="-1071563" algn="just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239838" indent="338138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6970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1542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6114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686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4F81BD">
                    <a:lumMod val="75000"/>
                  </a:srgbClr>
                </a:solidFill>
              </a:rPr>
              <a:t>ЗАРЕГИСТРИРОВАНО</a:t>
            </a:r>
          </a:p>
        </p:txBody>
      </p:sp>
      <p:sp>
        <p:nvSpPr>
          <p:cNvPr id="22" name="TextBox 27"/>
          <p:cNvSpPr txBox="1">
            <a:spLocks noChangeArrowheads="1"/>
          </p:cNvSpPr>
          <p:nvPr/>
        </p:nvSpPr>
        <p:spPr bwMode="auto">
          <a:xfrm>
            <a:off x="1714195" y="3601580"/>
            <a:ext cx="1584176" cy="42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1" tIns="50923" rIns="101841" bIns="50923" anchor="ctr"/>
          <a:lstStyle>
            <a:lvl1pPr defTabSz="1039813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311150" indent="74613" defTabSz="1039813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12775" indent="-220663" defTabSz="1039813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384300" indent="-1071563" algn="just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239838" indent="338138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6970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1542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6114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686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4F81BD">
                    <a:lumMod val="75000"/>
                  </a:srgbClr>
                </a:solidFill>
              </a:rPr>
              <a:t>ПРИБЫЛО ИЗ </a:t>
            </a:r>
            <a:endParaRPr lang="ru-RU" altLang="ru-RU" sz="1200" b="1" dirty="0" smtClean="0">
              <a:solidFill>
                <a:srgbClr val="4F81BD">
                  <a:lumMod val="75000"/>
                </a:srgbClr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4F81BD">
                    <a:lumMod val="75000"/>
                  </a:srgbClr>
                </a:solidFill>
              </a:rPr>
              <a:t>ДРУГИХ </a:t>
            </a:r>
            <a:r>
              <a:rPr lang="ru-RU" altLang="ru-RU" sz="1200" b="1" dirty="0">
                <a:solidFill>
                  <a:srgbClr val="4F81BD">
                    <a:lumMod val="75000"/>
                  </a:srgbClr>
                </a:solidFill>
              </a:rPr>
              <a:t>РЕГИОНОВ</a:t>
            </a:r>
          </a:p>
        </p:txBody>
      </p:sp>
      <p:graphicFrame>
        <p:nvGraphicFramePr>
          <p:cNvPr id="9" name="Объект 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0085434"/>
              </p:ext>
            </p:extLst>
          </p:nvPr>
        </p:nvGraphicFramePr>
        <p:xfrm>
          <a:off x="1259632" y="4199276"/>
          <a:ext cx="2308225" cy="2038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74" name="Лист" r:id="rId5" imgW="685684" imgH="685761" progId="Excel.Sheet.8">
                  <p:embed followColorScheme="full"/>
                </p:oleObj>
              </mc:Choice>
              <mc:Fallback>
                <p:oleObj name="Лист" r:id="rId5" imgW="685684" imgH="685761" progId="Excel.Shee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199276"/>
                        <a:ext cx="2308225" cy="20380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77687830"/>
              </p:ext>
            </p:extLst>
          </p:nvPr>
        </p:nvGraphicFramePr>
        <p:xfrm>
          <a:off x="614363" y="1406526"/>
          <a:ext cx="2662237" cy="1916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75" name="Лист" r:id="rId7" imgW="1762109" imgH="1038238" progId="Excel.Sheet.8">
                  <p:embed followColorScheme="full"/>
                </p:oleObj>
              </mc:Choice>
              <mc:Fallback>
                <p:oleObj name="Лист" r:id="rId7" imgW="1762109" imgH="1038238" progId="Excel.Shee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3" y="1406526"/>
                        <a:ext cx="2662237" cy="19167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96941246"/>
              </p:ext>
            </p:extLst>
          </p:nvPr>
        </p:nvGraphicFramePr>
        <p:xfrm>
          <a:off x="6427788" y="1506539"/>
          <a:ext cx="2466975" cy="1863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76" name="Лист" r:id="rId9" imgW="2143135" imgH="1428827" progId="Excel.Sheet.8">
                  <p:embed followColorScheme="full"/>
                </p:oleObj>
              </mc:Choice>
              <mc:Fallback>
                <p:oleObj name="Лист" r:id="rId9" imgW="2143135" imgH="1428827" progId="Excel.Shee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7788" y="1506539"/>
                        <a:ext cx="2466975" cy="18634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07599293"/>
              </p:ext>
            </p:extLst>
          </p:nvPr>
        </p:nvGraphicFramePr>
        <p:xfrm>
          <a:off x="2586460" y="4378175"/>
          <a:ext cx="3228975" cy="2003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77" name="Лист" r:id="rId11" imgW="2371696" imgH="1266915" progId="Excel.Sheet.8">
                  <p:embed followColorScheme="full"/>
                </p:oleObj>
              </mc:Choice>
              <mc:Fallback>
                <p:oleObj name="Лист" r:id="rId11" imgW="2371696" imgH="1266915" progId="Excel.Shee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6460" y="4378175"/>
                        <a:ext cx="3228975" cy="20031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654259" y="4199276"/>
            <a:ext cx="720080" cy="357797"/>
          </a:xfrm>
          <a:prstGeom prst="rect">
            <a:avLst/>
          </a:prstGeom>
        </p:spPr>
        <p:txBody>
          <a:bodyPr vert="horz" wrap="square" lIns="102543" tIns="51268" rIns="102543" bIns="51268" rtlCol="0" anchor="ctr">
            <a:normAutofit fontScale="25000" lnSpcReduction="20000"/>
          </a:bodyPr>
          <a:lstStyle/>
          <a:p>
            <a:pPr defTabSz="1025349">
              <a:spcBef>
                <a:spcPct val="0"/>
              </a:spcBef>
            </a:pPr>
            <a:r>
              <a:rPr lang="ru-RU" sz="4800" b="1" dirty="0">
                <a:solidFill>
                  <a:srgbClr val="C00000"/>
                </a:solidFill>
              </a:rPr>
              <a:t> -</a:t>
            </a:r>
            <a:r>
              <a:rPr lang="ru-RU" sz="4800" b="1" dirty="0" smtClean="0">
                <a:solidFill>
                  <a:srgbClr val="C00000"/>
                </a:solidFill>
              </a:rPr>
              <a:t>20.4%</a:t>
            </a:r>
            <a:endParaRPr lang="ru-RU" sz="4800" b="1" dirty="0">
              <a:solidFill>
                <a:srgbClr val="C00000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1489492" y="1460980"/>
            <a:ext cx="587370" cy="169224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298371" y="1731783"/>
            <a:ext cx="830569" cy="215043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707904" y="4456089"/>
            <a:ext cx="612791" cy="201968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7376844" y="1739256"/>
            <a:ext cx="651540" cy="275932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329066" y="1436777"/>
            <a:ext cx="909686" cy="435790"/>
          </a:xfrm>
          <a:prstGeom prst="rect">
            <a:avLst/>
          </a:prstGeom>
        </p:spPr>
        <p:txBody>
          <a:bodyPr vert="horz" wrap="square" lIns="102543" tIns="51268" rIns="102543" bIns="51268" rtlCol="0" anchor="ctr">
            <a:normAutofit fontScale="40000" lnSpcReduction="20000"/>
          </a:bodyPr>
          <a:lstStyle/>
          <a:p>
            <a:pPr defTabSz="1025349">
              <a:spcBef>
                <a:spcPct val="0"/>
              </a:spcBef>
            </a:pPr>
            <a:r>
              <a:rPr lang="ru-RU" sz="4800" b="1" dirty="0">
                <a:solidFill>
                  <a:srgbClr val="C00000"/>
                </a:solidFill>
              </a:rPr>
              <a:t> </a:t>
            </a:r>
            <a:r>
              <a:rPr lang="ru-RU" sz="3800" b="1" dirty="0" smtClean="0">
                <a:solidFill>
                  <a:srgbClr val="C00000"/>
                </a:solidFill>
              </a:rPr>
              <a:t>-17.8</a:t>
            </a:r>
            <a:r>
              <a:rPr lang="ru-RU" sz="3800" b="1" dirty="0">
                <a:solidFill>
                  <a:srgbClr val="C00000"/>
                </a:solidFill>
              </a:rPr>
              <a:t>%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489492" y="1148773"/>
            <a:ext cx="811949" cy="357797"/>
          </a:xfrm>
          <a:prstGeom prst="rect">
            <a:avLst/>
          </a:prstGeom>
        </p:spPr>
        <p:txBody>
          <a:bodyPr vert="horz" wrap="square" lIns="102543" tIns="51268" rIns="102543" bIns="51268" rtlCol="0" anchor="ctr">
            <a:normAutofit fontScale="32500" lnSpcReduction="20000"/>
          </a:bodyPr>
          <a:lstStyle/>
          <a:p>
            <a:pPr defTabSz="1025349">
              <a:spcBef>
                <a:spcPct val="0"/>
              </a:spcBef>
            </a:pPr>
            <a:r>
              <a:rPr lang="ru-RU" sz="4800" b="1" dirty="0">
                <a:solidFill>
                  <a:srgbClr val="C00000"/>
                </a:solidFill>
              </a:rPr>
              <a:t> -</a:t>
            </a:r>
            <a:r>
              <a:rPr lang="ru-RU" sz="4800" b="1" dirty="0" smtClean="0">
                <a:solidFill>
                  <a:srgbClr val="C00000"/>
                </a:solidFill>
              </a:rPr>
              <a:t>1.3%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36852" y="1451305"/>
            <a:ext cx="864096" cy="357797"/>
          </a:xfrm>
          <a:prstGeom prst="rect">
            <a:avLst/>
          </a:prstGeom>
        </p:spPr>
        <p:txBody>
          <a:bodyPr vert="horz" wrap="square" lIns="102543" tIns="51268" rIns="102543" bIns="51268" rtlCol="0" anchor="ctr">
            <a:normAutofit fontScale="32500" lnSpcReduction="20000"/>
          </a:bodyPr>
          <a:lstStyle/>
          <a:p>
            <a:pPr defTabSz="1025349">
              <a:spcBef>
                <a:spcPct val="0"/>
              </a:spcBef>
            </a:pPr>
            <a:r>
              <a:rPr lang="ru-RU" sz="4800" b="1" dirty="0">
                <a:solidFill>
                  <a:srgbClr val="C00000"/>
                </a:solidFill>
              </a:rPr>
              <a:t> -</a:t>
            </a:r>
            <a:r>
              <a:rPr lang="ru-RU" sz="4800" b="1" dirty="0" smtClean="0">
                <a:solidFill>
                  <a:srgbClr val="C00000"/>
                </a:solidFill>
              </a:rPr>
              <a:t>17.3%</a:t>
            </a:r>
            <a:endParaRPr lang="ru-RU" sz="4800" b="1" dirty="0">
              <a:solidFill>
                <a:srgbClr val="C00000"/>
              </a:solidFill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998800"/>
              </p:ext>
            </p:extLst>
          </p:nvPr>
        </p:nvGraphicFramePr>
        <p:xfrm>
          <a:off x="4907448" y="3671043"/>
          <a:ext cx="3408399" cy="28617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1686"/>
                <a:gridCol w="754377"/>
                <a:gridCol w="642336"/>
              </a:tblGrid>
              <a:tr h="34625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sng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Причины миграции:</a:t>
                      </a:r>
                      <a:endParaRPr lang="ru-RU" sz="1400" b="1" i="1" u="sng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sng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2017  </a:t>
                      </a:r>
                      <a:r>
                        <a:rPr lang="ru-RU" sz="1200" b="1" u="sng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год</a:t>
                      </a:r>
                      <a:endParaRPr lang="ru-RU" sz="1200" b="1" i="1" u="sng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sng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2018 </a:t>
                      </a:r>
                      <a:r>
                        <a:rPr lang="ru-RU" sz="1200" b="1" u="sng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год</a:t>
                      </a:r>
                      <a:endParaRPr lang="ru-RU" sz="1200" b="1" i="1" u="sng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057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1" u="sng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Производственные </a:t>
                      </a:r>
                      <a:endParaRPr lang="ru-RU" sz="1050" b="1" i="1" u="sng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52%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59%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187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(расширение или продажа бизнеса, изменение места жительства руководителя и др.);</a:t>
                      </a:r>
                      <a:endParaRPr lang="ru-RU" sz="1050" b="1" i="1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057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1" u="sng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 Экономические </a:t>
                      </a:r>
                      <a:endParaRPr lang="ru-RU" sz="1050" b="1" i="1" u="sng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43%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38%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133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(неблагоприятная экономическая ситуация в регионе, неравная конкуренция, низкий потребительский спрос и платежеспособность населения, дорогая аренда);</a:t>
                      </a:r>
                      <a:endParaRPr lang="ru-RU" sz="1050" b="1" i="1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057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1" u="sng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 Административные </a:t>
                      </a:r>
                      <a:endParaRPr lang="ru-RU" sz="1050" b="1" i="1" u="sng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5%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3%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96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(частые проверки федеральных и муниципальных органов власти).</a:t>
                      </a:r>
                      <a:endParaRPr lang="ru-RU" sz="1050" b="1" i="1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31" name="Прямая со стрелкой 30"/>
          <p:cNvCxnSpPr/>
          <p:nvPr/>
        </p:nvCxnSpPr>
        <p:spPr>
          <a:xfrm>
            <a:off x="2195736" y="4600968"/>
            <a:ext cx="592029" cy="258703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195736" y="4285756"/>
            <a:ext cx="720080" cy="357797"/>
          </a:xfrm>
          <a:prstGeom prst="rect">
            <a:avLst/>
          </a:prstGeom>
        </p:spPr>
        <p:txBody>
          <a:bodyPr vert="horz" wrap="square" lIns="102543" tIns="51268" rIns="102543" bIns="51268" rtlCol="0" anchor="ctr">
            <a:normAutofit fontScale="25000" lnSpcReduction="20000"/>
          </a:bodyPr>
          <a:lstStyle/>
          <a:p>
            <a:pPr defTabSz="1025349">
              <a:spcBef>
                <a:spcPct val="0"/>
              </a:spcBef>
            </a:pPr>
            <a:r>
              <a:rPr lang="ru-RU" sz="4800" b="1" dirty="0">
                <a:solidFill>
                  <a:srgbClr val="C00000"/>
                </a:solidFill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</a:rPr>
              <a:t>-4.1%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3" name="TextBox 27"/>
          <p:cNvSpPr txBox="1">
            <a:spLocks noChangeArrowheads="1"/>
          </p:cNvSpPr>
          <p:nvPr/>
        </p:nvSpPr>
        <p:spPr bwMode="auto">
          <a:xfrm>
            <a:off x="4365120" y="1081914"/>
            <a:ext cx="2595363" cy="42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1" tIns="50923" rIns="101841" bIns="50923" anchor="ctr"/>
          <a:lstStyle>
            <a:lvl1pPr defTabSz="1039813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311150" indent="74613" defTabSz="1039813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12775" indent="-220663" defTabSz="1039813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384300" indent="-1071563" algn="just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239838" indent="338138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6970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1542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6114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686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4F81BD">
                    <a:lumMod val="75000"/>
                  </a:srgbClr>
                </a:solidFill>
              </a:rPr>
              <a:t>КОЛИЧЕСТВО ИП</a:t>
            </a:r>
            <a:endParaRPr lang="ru-RU" altLang="ru-RU" sz="1200" b="1" dirty="0">
              <a:solidFill>
                <a:srgbClr val="4F81BD">
                  <a:lumMod val="75000"/>
                </a:srgbClr>
              </a:solidFill>
            </a:endParaRPr>
          </a:p>
        </p:txBody>
      </p:sp>
      <p:graphicFrame>
        <p:nvGraphicFramePr>
          <p:cNvPr id="12" name="Объект 1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47127143"/>
              </p:ext>
            </p:extLst>
          </p:nvPr>
        </p:nvGraphicFramePr>
        <p:xfrm>
          <a:off x="4408488" y="1165224"/>
          <a:ext cx="2851150" cy="2353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78" name="Лист" r:id="rId13" imgW="1914573" imgH="1209611" progId="Excel.Sheet.8">
                  <p:embed followColorScheme="full"/>
                </p:oleObj>
              </mc:Choice>
              <mc:Fallback>
                <p:oleObj name="Лист" r:id="rId13" imgW="1914573" imgH="1209611" progId="Excel.Shee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8488" y="1165224"/>
                        <a:ext cx="2851150" cy="23533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Прямая со стрелкой 36"/>
          <p:cNvCxnSpPr/>
          <p:nvPr/>
        </p:nvCxnSpPr>
        <p:spPr>
          <a:xfrm flipV="1">
            <a:off x="5199378" y="1669289"/>
            <a:ext cx="668766" cy="139934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004048" y="1366693"/>
            <a:ext cx="864096" cy="357797"/>
          </a:xfrm>
          <a:prstGeom prst="rect">
            <a:avLst/>
          </a:prstGeom>
        </p:spPr>
        <p:txBody>
          <a:bodyPr vert="horz" wrap="square" lIns="102543" tIns="51268" rIns="102543" bIns="51268" rtlCol="0" anchor="ctr">
            <a:normAutofit fontScale="32500" lnSpcReduction="20000"/>
          </a:bodyPr>
          <a:lstStyle/>
          <a:p>
            <a:pPr defTabSz="1025349">
              <a:spcBef>
                <a:spcPct val="0"/>
              </a:spcBef>
            </a:pPr>
            <a:r>
              <a:rPr lang="ru-RU" sz="4800" b="1" dirty="0">
                <a:solidFill>
                  <a:srgbClr val="C00000"/>
                </a:solidFill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</a:rPr>
              <a:t>+10.5%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42" name="TextBox 27"/>
          <p:cNvSpPr txBox="1">
            <a:spLocks noChangeArrowheads="1"/>
          </p:cNvSpPr>
          <p:nvPr/>
        </p:nvSpPr>
        <p:spPr bwMode="auto">
          <a:xfrm>
            <a:off x="259185" y="3600542"/>
            <a:ext cx="1584176" cy="42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1" tIns="50923" rIns="101841" bIns="50923" anchor="ctr"/>
          <a:lstStyle>
            <a:lvl1pPr defTabSz="1039813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311150" indent="74613" defTabSz="1039813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12775" indent="-220663" defTabSz="1039813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384300" indent="-1071563" algn="just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239838" indent="338138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6970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1542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6114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686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4F81BD">
                    <a:lumMod val="75000"/>
                  </a:srgbClr>
                </a:solidFill>
              </a:rPr>
              <a:t>ДОЛЯ ОТЧИТЫВАЮЩИХСЯ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4F81BD">
                    <a:lumMod val="75000"/>
                  </a:srgbClr>
                </a:solidFill>
              </a:rPr>
              <a:t>ОРГАНИЗАЦИЙ</a:t>
            </a:r>
            <a:endParaRPr lang="ru-RU" altLang="ru-RU" sz="1200" b="1" dirty="0">
              <a:solidFill>
                <a:srgbClr val="4F81BD">
                  <a:lumMod val="75000"/>
                </a:srgbClr>
              </a:solidFill>
            </a:endParaRPr>
          </a:p>
        </p:txBody>
      </p:sp>
      <p:graphicFrame>
        <p:nvGraphicFramePr>
          <p:cNvPr id="20" name="Объект 19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37142877"/>
              </p:ext>
            </p:extLst>
          </p:nvPr>
        </p:nvGraphicFramePr>
        <p:xfrm>
          <a:off x="0" y="4464050"/>
          <a:ext cx="2238375" cy="184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79" name="Лист" r:id="rId15" imgW="1686012" imgH="1362062" progId="Excel.Sheet.8">
                  <p:embed followColorScheme="full"/>
                </p:oleObj>
              </mc:Choice>
              <mc:Fallback>
                <p:oleObj name="Лист" r:id="rId15" imgW="1686012" imgH="1362062" progId="Excel.Shee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464050"/>
                        <a:ext cx="2238375" cy="184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Прямая со стрелкой 42"/>
          <p:cNvCxnSpPr/>
          <p:nvPr/>
        </p:nvCxnSpPr>
        <p:spPr>
          <a:xfrm flipV="1">
            <a:off x="739054" y="4744175"/>
            <a:ext cx="592029" cy="152400"/>
          </a:xfrm>
          <a:prstGeom prst="straightConnector1">
            <a:avLst/>
          </a:prstGeom>
          <a:ln w="254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75028" y="4422069"/>
            <a:ext cx="720080" cy="357797"/>
          </a:xfrm>
          <a:prstGeom prst="rect">
            <a:avLst/>
          </a:prstGeom>
        </p:spPr>
        <p:txBody>
          <a:bodyPr vert="horz" wrap="square" lIns="102543" tIns="51268" rIns="102543" bIns="51268" rtlCol="0" anchor="ctr">
            <a:normAutofit fontScale="25000" lnSpcReduction="20000"/>
          </a:bodyPr>
          <a:lstStyle/>
          <a:p>
            <a:pPr defTabSz="1025349">
              <a:spcBef>
                <a:spcPct val="0"/>
              </a:spcBef>
            </a:pPr>
            <a:r>
              <a:rPr lang="ru-RU" sz="4800" b="1" dirty="0">
                <a:solidFill>
                  <a:srgbClr val="C00000"/>
                </a:solidFill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</a:rPr>
              <a:t>+</a:t>
            </a:r>
            <a:r>
              <a:rPr lang="ru-RU" sz="4800" b="1" dirty="0">
                <a:solidFill>
                  <a:srgbClr val="C00000"/>
                </a:solidFill>
              </a:rPr>
              <a:t>1</a:t>
            </a:r>
            <a:r>
              <a:rPr lang="ru-RU" sz="4800" b="1" dirty="0" smtClean="0">
                <a:solidFill>
                  <a:srgbClr val="C00000"/>
                </a:solidFill>
              </a:rPr>
              <a:t>.1%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45" name="TextBox 27"/>
          <p:cNvSpPr txBox="1">
            <a:spLocks noChangeArrowheads="1"/>
          </p:cNvSpPr>
          <p:nvPr/>
        </p:nvSpPr>
        <p:spPr bwMode="auto">
          <a:xfrm>
            <a:off x="2528806" y="1049851"/>
            <a:ext cx="2595363" cy="42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41" tIns="50923" rIns="101841" bIns="50923" anchor="ctr"/>
          <a:lstStyle>
            <a:lvl1pPr defTabSz="1039813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311150" indent="74613" defTabSz="1039813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12775" indent="-220663" defTabSz="1039813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384300" indent="-1071563" algn="just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239838" indent="338138" defTabSz="1039813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6970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1542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6114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68638" indent="338138" defTabSz="1039813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4F81BD">
                    <a:lumMod val="75000"/>
                  </a:srgbClr>
                </a:solidFill>
              </a:rPr>
              <a:t>КОЛИЧЕСТВО ЮЛ</a:t>
            </a:r>
            <a:endParaRPr lang="ru-RU" altLang="ru-RU" sz="1200" b="1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F5F56AE-6F67-43B2-8E78-8E93FD5117C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92710" y="2264120"/>
            <a:ext cx="563845" cy="17522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r>
              <a:rPr lang="en-US" sz="1200" b="1" dirty="0" smtClean="0">
                <a:solidFill>
                  <a:prstClr val="black"/>
                </a:solidFill>
                <a:ea typeface="+mj-ea"/>
                <a:cs typeface="+mj-cs"/>
              </a:rPr>
              <a:t>1 657</a:t>
            </a:r>
            <a:endParaRPr lang="ru-RU" sz="1200" b="1" dirty="0" smtClean="0">
              <a:solidFill>
                <a:prstClr val="black"/>
              </a:solidFill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28384" y="2350020"/>
            <a:ext cx="442546" cy="14287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29397" y="2439350"/>
            <a:ext cx="660010" cy="18397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en-US" sz="4800" b="1" dirty="0" smtClean="0">
                <a:solidFill>
                  <a:prstClr val="black"/>
                </a:solidFill>
                <a:ea typeface="+mj-ea"/>
                <a:cs typeface="+mj-cs"/>
              </a:rPr>
              <a:t>1 501</a:t>
            </a:r>
            <a:endParaRPr lang="ru-RU" sz="4800" b="1" dirty="0" smtClean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985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Заголовок 2"/>
          <p:cNvSpPr>
            <a:spLocks noGrp="1"/>
          </p:cNvSpPr>
          <p:nvPr>
            <p:ph type="title"/>
          </p:nvPr>
        </p:nvSpPr>
        <p:spPr>
          <a:xfrm>
            <a:off x="1286994" y="976803"/>
            <a:ext cx="6873603" cy="333283"/>
          </a:xfrm>
        </p:spPr>
        <p:txBody>
          <a:bodyPr/>
          <a:lstStyle/>
          <a:p>
            <a:pPr defTabSz="779519">
              <a:defRPr/>
            </a:pPr>
            <a:r>
              <a:rPr lang="ru-RU" sz="2100" dirty="0">
                <a:solidFill>
                  <a:srgbClr val="376092"/>
                </a:solidFill>
                <a:latin typeface="Arial Narrow" pitchFamily="34" charset="0"/>
                <a:ea typeface="+mn-ea"/>
                <a:cs typeface="Arial" pitchFamily="34" charset="0"/>
              </a:rPr>
              <a:t/>
            </a:r>
            <a:br>
              <a:rPr lang="ru-RU" sz="2100" dirty="0">
                <a:solidFill>
                  <a:srgbClr val="376092"/>
                </a:solidFill>
                <a:latin typeface="Arial Narrow" pitchFamily="34" charset="0"/>
                <a:ea typeface="+mn-ea"/>
                <a:cs typeface="Arial" pitchFamily="34" charset="0"/>
              </a:rPr>
            </a:br>
            <a:endParaRPr lang="ru-RU" sz="1100" dirty="0">
              <a:solidFill>
                <a:srgbClr val="376092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125955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023895574"/>
              </p:ext>
            </p:extLst>
          </p:nvPr>
        </p:nvGraphicFramePr>
        <p:xfrm>
          <a:off x="512763" y="1552575"/>
          <a:ext cx="4564062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3" name="Лист" r:id="rId3" imgW="9448736" imgH="4181604" progId="Excel.Sheet.8">
                  <p:embed followColorScheme="full"/>
                </p:oleObj>
              </mc:Choice>
              <mc:Fallback>
                <p:oleObj name="Лист" r:id="rId3" imgW="9448736" imgH="4181604" progId="Excel.Shee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763" y="1552575"/>
                        <a:ext cx="4564062" cy="201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57" name="TextBox 15"/>
          <p:cNvSpPr txBox="1">
            <a:spLocks noChangeArrowheads="1"/>
          </p:cNvSpPr>
          <p:nvPr/>
        </p:nvSpPr>
        <p:spPr bwMode="auto">
          <a:xfrm>
            <a:off x="513128" y="4040508"/>
            <a:ext cx="825349" cy="36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4424" tIns="37279" rIns="74424" bIns="37279">
            <a:spAutoFit/>
          </a:bodyPr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9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071190" y="1692938"/>
            <a:ext cx="1262458" cy="3686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424" tIns="37279" rIns="74424" bIns="37279" anchor="ctr"/>
          <a:lstStyle/>
          <a:p>
            <a:pPr algn="ctr" defTabSz="77951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100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82288" y="1452483"/>
            <a:ext cx="1362912" cy="424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424" tIns="37279" rIns="74424" bIns="37279" anchor="ctr"/>
          <a:lstStyle/>
          <a:p>
            <a:pPr algn="ctr" defTabSz="77951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100" dirty="0">
              <a:solidFill>
                <a:srgbClr val="FF0000"/>
              </a:solidFill>
            </a:endParaRPr>
          </a:p>
        </p:txBody>
      </p:sp>
      <p:sp>
        <p:nvSpPr>
          <p:cNvPr id="125973" name="Объект 4"/>
          <p:cNvSpPr txBox="1">
            <a:spLocks/>
          </p:cNvSpPr>
          <p:nvPr/>
        </p:nvSpPr>
        <p:spPr bwMode="auto">
          <a:xfrm>
            <a:off x="1286994" y="5349772"/>
            <a:ext cx="553853" cy="29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500" b="1" dirty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5987" name="Объект 4"/>
          <p:cNvSpPr txBox="1">
            <a:spLocks/>
          </p:cNvSpPr>
          <p:nvPr/>
        </p:nvSpPr>
        <p:spPr bwMode="auto">
          <a:xfrm>
            <a:off x="3372402" y="6041651"/>
            <a:ext cx="1422641" cy="459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263" tIns="33985" rIns="68263" bIns="33985"/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ts val="1052"/>
              </a:lnSpc>
              <a:spcBef>
                <a:spcPct val="0"/>
              </a:spcBef>
              <a:spcAft>
                <a:spcPct val="0"/>
              </a:spcAft>
            </a:pPr>
            <a:endParaRPr lang="ru-RU" altLang="ru-RU" sz="1000" b="1" dirty="0">
              <a:solidFill>
                <a:srgbClr val="FF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5988" name="Объект 4"/>
          <p:cNvSpPr txBox="1">
            <a:spLocks/>
          </p:cNvSpPr>
          <p:nvPr/>
        </p:nvSpPr>
        <p:spPr bwMode="auto">
          <a:xfrm>
            <a:off x="3641845" y="5248248"/>
            <a:ext cx="553853" cy="20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500" b="1" dirty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5992" name="Объект 4"/>
          <p:cNvSpPr txBox="1">
            <a:spLocks/>
          </p:cNvSpPr>
          <p:nvPr/>
        </p:nvSpPr>
        <p:spPr bwMode="auto">
          <a:xfrm>
            <a:off x="4195698" y="5394983"/>
            <a:ext cx="553853" cy="29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500" b="1" dirty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5998" name="Объект 4"/>
          <p:cNvSpPr txBox="1">
            <a:spLocks/>
          </p:cNvSpPr>
          <p:nvPr/>
        </p:nvSpPr>
        <p:spPr bwMode="auto">
          <a:xfrm>
            <a:off x="4952104" y="6142600"/>
            <a:ext cx="1422641" cy="45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263" tIns="33985" rIns="68263" bIns="33985"/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ts val="1052"/>
              </a:lnSpc>
              <a:spcBef>
                <a:spcPct val="0"/>
              </a:spcBef>
              <a:spcAft>
                <a:spcPct val="0"/>
              </a:spcAft>
            </a:pPr>
            <a:endParaRPr lang="ru-RU" altLang="ru-RU" sz="1000" b="1" dirty="0">
              <a:solidFill>
                <a:srgbClr val="FF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6002" name="TextBox 113"/>
          <p:cNvSpPr txBox="1">
            <a:spLocks noChangeArrowheads="1"/>
          </p:cNvSpPr>
          <p:nvPr/>
        </p:nvSpPr>
        <p:spPr bwMode="auto">
          <a:xfrm>
            <a:off x="5835924" y="5734492"/>
            <a:ext cx="169919" cy="237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263" tIns="33985" rIns="68263" bIns="33985">
            <a:spAutoFit/>
          </a:bodyPr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100" b="1" dirty="0">
                <a:solidFill>
                  <a:srgbClr val="104E72"/>
                </a:solidFill>
                <a:latin typeface="Arial Narrow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6007" name="Объект 4"/>
          <p:cNvSpPr txBox="1">
            <a:spLocks/>
          </p:cNvSpPr>
          <p:nvPr/>
        </p:nvSpPr>
        <p:spPr bwMode="auto">
          <a:xfrm>
            <a:off x="5076212" y="5296151"/>
            <a:ext cx="553853" cy="29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100" b="1" dirty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6015" name="Объект 4"/>
          <p:cNvSpPr txBox="1">
            <a:spLocks/>
          </p:cNvSpPr>
          <p:nvPr/>
        </p:nvSpPr>
        <p:spPr bwMode="auto">
          <a:xfrm>
            <a:off x="2575245" y="5368489"/>
            <a:ext cx="553853" cy="29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500" b="1" dirty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6022" name="Объект 4"/>
          <p:cNvSpPr txBox="1">
            <a:spLocks/>
          </p:cNvSpPr>
          <p:nvPr/>
        </p:nvSpPr>
        <p:spPr bwMode="auto">
          <a:xfrm>
            <a:off x="2058996" y="5210999"/>
            <a:ext cx="553853" cy="29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400" b="1" dirty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6023" name="Объект 4"/>
          <p:cNvSpPr txBox="1">
            <a:spLocks/>
          </p:cNvSpPr>
          <p:nvPr/>
        </p:nvSpPr>
        <p:spPr bwMode="auto">
          <a:xfrm>
            <a:off x="1831936" y="6109961"/>
            <a:ext cx="1422641" cy="45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263" tIns="33985" rIns="68263" bIns="33985"/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ts val="1052"/>
              </a:lnSpc>
              <a:spcBef>
                <a:spcPct val="0"/>
              </a:spcBef>
              <a:spcAft>
                <a:spcPct val="0"/>
              </a:spcAft>
            </a:pPr>
            <a:endParaRPr lang="ru-RU" altLang="ru-RU" sz="1000" b="1" dirty="0">
              <a:solidFill>
                <a:srgbClr val="FF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6049" name="Объект 4"/>
          <p:cNvSpPr txBox="1">
            <a:spLocks/>
          </p:cNvSpPr>
          <p:nvPr/>
        </p:nvSpPr>
        <p:spPr bwMode="auto">
          <a:xfrm>
            <a:off x="7026355" y="5312336"/>
            <a:ext cx="553853" cy="29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400" b="1" dirty="0">
              <a:solidFill>
                <a:srgbClr val="FFFFFF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6053" name="Объект 4"/>
          <p:cNvSpPr txBox="1">
            <a:spLocks/>
          </p:cNvSpPr>
          <p:nvPr/>
        </p:nvSpPr>
        <p:spPr bwMode="auto">
          <a:xfrm>
            <a:off x="6384700" y="6071193"/>
            <a:ext cx="1422641" cy="45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263" tIns="33985" rIns="68263" bIns="33985"/>
          <a:lstStyle>
            <a:lvl1pPr defTabSz="981075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1075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1075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981075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810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ts val="1052"/>
              </a:lnSpc>
              <a:spcBef>
                <a:spcPct val="0"/>
              </a:spcBef>
              <a:spcAft>
                <a:spcPct val="0"/>
              </a:spcAft>
            </a:pPr>
            <a:endParaRPr lang="ru-RU" altLang="ru-RU" sz="1000" b="1" dirty="0">
              <a:solidFill>
                <a:srgbClr val="FF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6926605" y="1412583"/>
            <a:ext cx="1362808" cy="408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600" tIns="36350" rIns="72600" bIns="36350" anchor="ctr"/>
          <a:lstStyle/>
          <a:p>
            <a:pPr algn="ctr" defTabSz="760458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03" name="Text Box 45"/>
          <p:cNvSpPr txBox="1">
            <a:spLocks noChangeArrowheads="1"/>
          </p:cNvSpPr>
          <p:nvPr/>
        </p:nvSpPr>
        <p:spPr bwMode="auto">
          <a:xfrm>
            <a:off x="1462660" y="886801"/>
            <a:ext cx="2234446" cy="26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4184" tIns="42246" rIns="84184" bIns="42246">
            <a:spAutoFit/>
          </a:bodyPr>
          <a:lstStyle>
            <a:lvl1pPr defTabSz="987425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7425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7425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7425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2575" defTabSz="987425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alt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алоговые поступления</a:t>
            </a:r>
            <a:endParaRPr lang="ru-RU" altLang="ru-RU" sz="6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Text Box 45"/>
          <p:cNvSpPr txBox="1">
            <a:spLocks noChangeArrowheads="1"/>
          </p:cNvSpPr>
          <p:nvPr/>
        </p:nvSpPr>
        <p:spPr bwMode="auto">
          <a:xfrm>
            <a:off x="1187624" y="361748"/>
            <a:ext cx="6696744" cy="36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4184" tIns="42246" rIns="84184" bIns="42246">
            <a:spAutoFit/>
          </a:bodyPr>
          <a:lstStyle>
            <a:lvl1pPr defTabSz="987425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7425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7425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7425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2575" defTabSz="987425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ИТОГИ РАБОТЫ НАЛОГОВЫХ ОРГАНОВ</a:t>
            </a:r>
            <a:endParaRPr lang="ru-RU" altLang="ru-RU" sz="18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4737" y="3136613"/>
            <a:ext cx="29848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5AA9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endParaRPr lang="ru-RU" dirty="0">
              <a:solidFill>
                <a:srgbClr val="C0504D">
                  <a:lumMod val="50000"/>
                </a:srgbClr>
              </a:solidFill>
              <a:latin typeface="Arial" panose="020B0604020202020204" pitchFamily="34" charset="0"/>
              <a:cs typeface="Arial" pitchFamily="34" charset="0"/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8111" y="3855842"/>
            <a:ext cx="29342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b="1" dirty="0" smtClean="0">
              <a:solidFill>
                <a:srgbClr val="4F81BD">
                  <a:lumMod val="75000"/>
                </a:srgbClr>
              </a:solidFill>
              <a:latin typeface="Arial Narrow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b="1" dirty="0">
              <a:solidFill>
                <a:srgbClr val="4F81BD">
                  <a:lumMod val="75000"/>
                </a:srgb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6" name="Text Box 15"/>
          <p:cNvSpPr txBox="1">
            <a:spLocks noChangeArrowheads="1"/>
          </p:cNvSpPr>
          <p:nvPr/>
        </p:nvSpPr>
        <p:spPr bwMode="auto">
          <a:xfrm>
            <a:off x="4732551" y="876566"/>
            <a:ext cx="4104456" cy="46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9932" tIns="44994" rIns="89932" bIns="44994">
            <a:spAutoFit/>
          </a:bodyPr>
          <a:lstStyle>
            <a:lvl1pPr defTabSz="9588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588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588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5750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200" b="1" dirty="0" smtClean="0">
                <a:solidFill>
                  <a:srgbClr val="376092"/>
                </a:solidFill>
                <a:latin typeface="Arial" pitchFamily="34" charset="0"/>
                <a:cs typeface="Arial" pitchFamily="34" charset="0"/>
              </a:rPr>
              <a:t>Доля количества обжалованных (оспоренных) решений по контрольной работе</a:t>
            </a:r>
            <a:endParaRPr lang="ru-RU" altLang="ru-RU" sz="1200" b="1" dirty="0">
              <a:solidFill>
                <a:srgbClr val="37609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108364"/>
              </p:ext>
            </p:extLst>
          </p:nvPr>
        </p:nvGraphicFramePr>
        <p:xfrm>
          <a:off x="-527050" y="4408488"/>
          <a:ext cx="5503863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4" name="Лист" r:id="rId5" imgW="1524103" imgH="457084" progId="Excel.Sheet.8">
                  <p:embed followColorScheme="full"/>
                </p:oleObj>
              </mc:Choice>
              <mc:Fallback>
                <p:oleObj name="Лист" r:id="rId5" imgW="1524103" imgH="457084" progId="Excel.Sheet.8">
                  <p:embed followColorScheme="full"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27050" y="4408488"/>
                        <a:ext cx="5503863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 Box 15"/>
          <p:cNvSpPr txBox="1">
            <a:spLocks noChangeArrowheads="1"/>
          </p:cNvSpPr>
          <p:nvPr/>
        </p:nvSpPr>
        <p:spPr bwMode="auto">
          <a:xfrm>
            <a:off x="676763" y="4051686"/>
            <a:ext cx="3318317" cy="714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9932" tIns="44994" rIns="89932" bIns="44994">
            <a:spAutoFit/>
          </a:bodyPr>
          <a:lstStyle>
            <a:lvl1pPr defTabSz="9588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588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588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5750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ts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376092"/>
                </a:solidFill>
                <a:latin typeface="Arial" pitchFamily="34" charset="0"/>
                <a:cs typeface="Arial" pitchFamily="34" charset="0"/>
              </a:rPr>
              <a:t>Количество </a:t>
            </a:r>
            <a:r>
              <a:rPr lang="ru-RU" sz="1200" b="1" dirty="0" smtClean="0">
                <a:solidFill>
                  <a:srgbClr val="376092"/>
                </a:solidFill>
                <a:latin typeface="Arial" pitchFamily="34" charset="0"/>
                <a:cs typeface="Arial" pitchFamily="34" charset="0"/>
              </a:rPr>
              <a:t>выездных</a:t>
            </a:r>
          </a:p>
          <a:p>
            <a:pPr algn="ctr" eaLnBrk="1" fontAlgn="base" hangingPunct="1">
              <a:spcBef>
                <a:spcPts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376092"/>
                </a:solidFill>
                <a:latin typeface="Arial" pitchFamily="34" charset="0"/>
                <a:cs typeface="Arial" pitchFamily="34" charset="0"/>
              </a:rPr>
              <a:t> проверок, ед.</a:t>
            </a:r>
            <a:endParaRPr lang="ru-RU" sz="1200" b="1" dirty="0">
              <a:solidFill>
                <a:srgbClr val="376092"/>
              </a:solidFill>
              <a:latin typeface="Arial" pitchFamily="34" charset="0"/>
              <a:cs typeface="Arial" pitchFamily="34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ru-RU" altLang="ru-RU" sz="1100" b="1" dirty="0">
              <a:solidFill>
                <a:srgbClr val="37609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 Box 47"/>
          <p:cNvSpPr txBox="1">
            <a:spLocks noChangeArrowheads="1"/>
          </p:cNvSpPr>
          <p:nvPr/>
        </p:nvSpPr>
        <p:spPr bwMode="auto">
          <a:xfrm>
            <a:off x="1554558" y="4484903"/>
            <a:ext cx="1537189" cy="33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32" tIns="44994" rIns="89932" bIns="44994">
            <a:spAutoFit/>
          </a:bodyPr>
          <a:lstStyle>
            <a:lvl1pPr defTabSz="9588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588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588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5750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5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-127 (-28%)</a:t>
            </a:r>
            <a:endParaRPr lang="ru-RU" altLang="ru-RU" sz="15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 Box 45"/>
          <p:cNvSpPr txBox="1">
            <a:spLocks noChangeArrowheads="1"/>
          </p:cNvSpPr>
          <p:nvPr/>
        </p:nvSpPr>
        <p:spPr bwMode="auto">
          <a:xfrm>
            <a:off x="5012176" y="4051686"/>
            <a:ext cx="2391342" cy="452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501" tIns="41408" rIns="82501" bIns="41408">
            <a:spAutoFit/>
          </a:bodyPr>
          <a:lstStyle>
            <a:lvl1pPr defTabSz="987425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87425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87425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87425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2575" defTabSz="987425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2575" defTabSz="9874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Эффективность выездных проверок, млн. рублей</a:t>
            </a:r>
            <a:endParaRPr lang="ru-RU" altLang="ru-RU" sz="6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557334"/>
              </p:ext>
            </p:extLst>
          </p:nvPr>
        </p:nvGraphicFramePr>
        <p:xfrm>
          <a:off x="3333144" y="4408182"/>
          <a:ext cx="5503863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5" name="Лист" r:id="rId7" imgW="1524103" imgH="457084" progId="Excel.Sheet.8">
                  <p:embed followColorScheme="full"/>
                </p:oleObj>
              </mc:Choice>
              <mc:Fallback>
                <p:oleObj name="Лист" r:id="rId7" imgW="1524103" imgH="457084" progId="Excel.Sheet.8">
                  <p:embed followColorScheme="full"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144" y="4408182"/>
                        <a:ext cx="5503863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 Box 47"/>
          <p:cNvSpPr txBox="1">
            <a:spLocks noChangeArrowheads="1"/>
          </p:cNvSpPr>
          <p:nvPr/>
        </p:nvSpPr>
        <p:spPr bwMode="auto">
          <a:xfrm>
            <a:off x="5439252" y="4488465"/>
            <a:ext cx="1537189" cy="33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32" tIns="44994" rIns="89932" bIns="44994">
            <a:spAutoFit/>
          </a:bodyPr>
          <a:lstStyle>
            <a:lvl1pPr defTabSz="9588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588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588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5750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5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+2. (+26%)</a:t>
            </a:r>
            <a:endParaRPr lang="ru-RU" altLang="ru-RU" sz="15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>
            <a:spLocks/>
          </p:cNvSpPr>
          <p:nvPr/>
        </p:nvSpPr>
        <p:spPr>
          <a:xfrm>
            <a:off x="7466360" y="5281283"/>
            <a:ext cx="875311" cy="635000"/>
          </a:xfrm>
          <a:prstGeom prst="rect">
            <a:avLst/>
          </a:prstGeom>
        </p:spPr>
        <p:txBody>
          <a:bodyPr lIns="77046" tIns="38676" rIns="77046" bIns="38676" anchor="ctr">
            <a:normAutofit/>
          </a:bodyPr>
          <a:lstStyle/>
          <a:p>
            <a:pPr defTabSz="76977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smtClean="0">
                <a:solidFill>
                  <a:srgbClr val="005AA9"/>
                </a:solidFill>
                <a:latin typeface="Arial" panose="020B0604020202020204" pitchFamily="34" charset="0"/>
                <a:cs typeface="Arial" pitchFamily="34" charset="0"/>
              </a:rPr>
              <a:t>Взыскано</a:t>
            </a:r>
          </a:p>
          <a:p>
            <a:pPr defTabSz="76977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smtClean="0">
                <a:solidFill>
                  <a:srgbClr val="005AA9"/>
                </a:solidFill>
                <a:latin typeface="Arial" panose="020B0604020202020204" pitchFamily="34" charset="0"/>
                <a:cs typeface="Arial" pitchFamily="34" charset="0"/>
              </a:rPr>
              <a:t>на 1 ВНП</a:t>
            </a:r>
            <a:endParaRPr lang="ru-RU" sz="1200" dirty="0">
              <a:solidFill>
                <a:srgbClr val="005AA9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355550" y="5444455"/>
            <a:ext cx="126023" cy="1428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05" tIns="33566" rIns="67405" bIns="33566" anchor="ctr"/>
          <a:lstStyle/>
          <a:p>
            <a:pPr algn="ctr" defTabSz="76971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900" dirty="0">
              <a:solidFill>
                <a:prstClr val="white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875798" y="1268761"/>
            <a:ext cx="3408170" cy="79277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B5DF5F7-1853-44D7-AA64-BFFFA630C495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36" name="Диаграмма 35"/>
          <p:cNvGraphicFramePr/>
          <p:nvPr>
            <p:extLst>
              <p:ext uri="{D42A27DB-BD31-4B8C-83A1-F6EECF244321}">
                <p14:modId xmlns:p14="http://schemas.microsoft.com/office/powerpoint/2010/main" val="250156651"/>
              </p:ext>
            </p:extLst>
          </p:nvPr>
        </p:nvGraphicFramePr>
        <p:xfrm>
          <a:off x="5096255" y="1268761"/>
          <a:ext cx="4042362" cy="2638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00172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59" y="404665"/>
            <a:ext cx="7864166" cy="64807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800" dirty="0"/>
              <a:t>Результаты обжалования  налогового контроля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37970129"/>
              </p:ext>
            </p:extLst>
          </p:nvPr>
        </p:nvGraphicFramePr>
        <p:xfrm>
          <a:off x="3159287" y="1412776"/>
          <a:ext cx="5965363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3239"/>
              </p:ext>
            </p:extLst>
          </p:nvPr>
        </p:nvGraphicFramePr>
        <p:xfrm>
          <a:off x="-541338" y="1677988"/>
          <a:ext cx="5045076" cy="220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0" name="Лист" r:id="rId4" imgW="1529660" imgH="606939" progId="Excel.Sheet.8">
                  <p:embed followColorScheme="full"/>
                </p:oleObj>
              </mc:Choice>
              <mc:Fallback>
                <p:oleObj name="Лист" r:id="rId4" imgW="1529660" imgH="606939" progId="Excel.Shee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41338" y="1677988"/>
                        <a:ext cx="5045076" cy="2201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899592" y="1406257"/>
            <a:ext cx="2259623" cy="60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32" tIns="44994" rIns="89932" bIns="44994">
            <a:spAutoFit/>
          </a:bodyPr>
          <a:lstStyle>
            <a:lvl1pPr defTabSz="9588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588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588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5750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>
                <a:solidFill>
                  <a:srgbClr val="376092"/>
                </a:solidFill>
                <a:latin typeface="Arial" pitchFamily="34" charset="0"/>
                <a:cs typeface="Arial" pitchFamily="34" charset="0"/>
              </a:rPr>
              <a:t>Предъявлено  жалоб 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ru-RU" altLang="ru-RU" sz="1300" b="1" dirty="0">
              <a:solidFill>
                <a:srgbClr val="37609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47"/>
          <p:cNvSpPr txBox="1">
            <a:spLocks noChangeArrowheads="1"/>
          </p:cNvSpPr>
          <p:nvPr/>
        </p:nvSpPr>
        <p:spPr bwMode="auto">
          <a:xfrm>
            <a:off x="1260881" y="1665868"/>
            <a:ext cx="1537189" cy="33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32" tIns="44994" rIns="89932" bIns="44994">
            <a:spAutoFit/>
          </a:bodyPr>
          <a:lstStyle>
            <a:lvl1pPr defTabSz="9588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588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588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5750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5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altLang="ru-RU" sz="15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267 </a:t>
            </a:r>
            <a:r>
              <a:rPr lang="ru-RU" altLang="ru-RU" sz="15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(-25%)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622167" y="3729390"/>
            <a:ext cx="2848521" cy="57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9932" tIns="44994" rIns="89932" bIns="44994">
            <a:spAutoFit/>
          </a:bodyPr>
          <a:lstStyle>
            <a:lvl1pPr defTabSz="9588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588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588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5750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200" b="1" i="1" dirty="0">
                <a:solidFill>
                  <a:srgbClr val="376092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altLang="ru-RU" sz="1200" b="1" i="1" dirty="0" err="1">
                <a:solidFill>
                  <a:srgbClr val="376092"/>
                </a:solidFill>
                <a:latin typeface="Arial" pitchFamily="34" charset="0"/>
                <a:cs typeface="Arial" pitchFamily="34" charset="0"/>
              </a:rPr>
              <a:t>т.ч</a:t>
            </a:r>
            <a:r>
              <a:rPr lang="ru-RU" altLang="ru-RU" sz="1200" b="1" i="1" dirty="0">
                <a:solidFill>
                  <a:srgbClr val="376092"/>
                </a:solidFill>
                <a:latin typeface="Arial" pitchFamily="34" charset="0"/>
                <a:cs typeface="Arial" pitchFamily="34" charset="0"/>
              </a:rPr>
              <a:t>. по контрольной работе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ru-RU" altLang="ru-RU" sz="1300" b="1" dirty="0">
              <a:solidFill>
                <a:srgbClr val="37609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668256"/>
              </p:ext>
            </p:extLst>
          </p:nvPr>
        </p:nvGraphicFramePr>
        <p:xfrm>
          <a:off x="-752691" y="4647803"/>
          <a:ext cx="5564188" cy="2210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1" name="Лист" r:id="rId6" imgW="1537899" imgH="615192" progId="Excel.Sheet.8">
                  <p:embed followColorScheme="full"/>
                </p:oleObj>
              </mc:Choice>
              <mc:Fallback>
                <p:oleObj name="Лист" r:id="rId6" imgW="1537899" imgH="615192" progId="Excel.Shee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752691" y="4647803"/>
                        <a:ext cx="5564188" cy="22101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47"/>
          <p:cNvSpPr txBox="1">
            <a:spLocks noChangeArrowheads="1"/>
          </p:cNvSpPr>
          <p:nvPr/>
        </p:nvSpPr>
        <p:spPr bwMode="auto">
          <a:xfrm>
            <a:off x="1403648" y="4808210"/>
            <a:ext cx="1537189" cy="33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32" tIns="44994" rIns="89932" bIns="44994">
            <a:spAutoFit/>
          </a:bodyPr>
          <a:lstStyle>
            <a:lvl1pPr defTabSz="9588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588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588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5750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5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-77 (-21.2%)</a:t>
            </a:r>
            <a:endParaRPr lang="ru-RU" altLang="ru-RU" sz="15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322551" y="4300354"/>
            <a:ext cx="3877898" cy="821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9932" tIns="44994" rIns="89932" bIns="44994">
            <a:spAutoFit/>
          </a:bodyPr>
          <a:lstStyle>
            <a:lvl1pPr defTabSz="9588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588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588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5750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ts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376092"/>
                </a:solidFill>
                <a:latin typeface="Arial" pitchFamily="34" charset="0"/>
                <a:cs typeface="Arial" pitchFamily="34" charset="0"/>
              </a:rPr>
              <a:t>Количество обжалованных судебных актов по контрольной работе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ru-RU" altLang="ru-RU" sz="1300" b="1" dirty="0">
              <a:solidFill>
                <a:srgbClr val="37609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866ADE7-CAAC-4147-8D20-884E8FF3C781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66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864166" cy="792087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2700" dirty="0" smtClean="0"/>
              <a:t>Основные изменения налогового законодательства  в 2019 год</a:t>
            </a:r>
            <a:r>
              <a:rPr lang="ru-RU" sz="2700" dirty="0"/>
              <a:t>у</a:t>
            </a: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775628" y="1268760"/>
            <a:ext cx="7488833" cy="478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9932" tIns="44994" rIns="89932" bIns="44994">
            <a:spAutoFit/>
          </a:bodyPr>
          <a:lstStyle>
            <a:lvl1pPr defTabSz="9588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588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588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5750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indent="449580" algn="just">
              <a:spcBef>
                <a:spcPts val="0"/>
              </a:spcBef>
            </a:pPr>
            <a:r>
              <a:rPr lang="ru-RU" sz="2500" b="1" dirty="0" smtClean="0">
                <a:latin typeface="+mn-lt"/>
                <a:ea typeface="Calibri"/>
              </a:rPr>
              <a:t>НДС -</a:t>
            </a:r>
          </a:p>
          <a:p>
            <a:pPr marL="342900" indent="-342900" algn="just">
              <a:spcBef>
                <a:spcPts val="0"/>
              </a:spcBef>
              <a:buSzPct val="100000"/>
              <a:buFont typeface="Wingdings" panose="05000000000000000000" pitchFamily="2" charset="2"/>
              <a:buChar char="§"/>
            </a:pPr>
            <a:r>
              <a:rPr lang="ru-RU" sz="1800" dirty="0" smtClean="0">
                <a:latin typeface="+mn-lt"/>
                <a:ea typeface="Calibri"/>
              </a:rPr>
              <a:t>ставка налога увеличивается с </a:t>
            </a:r>
            <a:r>
              <a:rPr lang="ru-RU" sz="1800" dirty="0">
                <a:latin typeface="+mn-lt"/>
                <a:ea typeface="Calibri"/>
              </a:rPr>
              <a:t>18% до </a:t>
            </a:r>
            <a:r>
              <a:rPr lang="ru-RU" sz="1800" dirty="0" smtClean="0">
                <a:latin typeface="+mn-lt"/>
                <a:ea typeface="Calibri"/>
              </a:rPr>
              <a:t>20%;</a:t>
            </a:r>
          </a:p>
          <a:p>
            <a:pPr marL="342900" indent="-342900" algn="just">
              <a:spcBef>
                <a:spcPts val="0"/>
              </a:spcBef>
              <a:buSzPct val="100000"/>
              <a:buFont typeface="Wingdings" panose="05000000000000000000" pitchFamily="2" charset="2"/>
              <a:buChar char="§"/>
            </a:pPr>
            <a:r>
              <a:rPr lang="ru-RU" sz="1800" dirty="0" smtClean="0">
                <a:latin typeface="+mn-lt"/>
                <a:ea typeface="Calibri"/>
              </a:rPr>
              <a:t>плательщиками НДС признаются организации </a:t>
            </a:r>
            <a:r>
              <a:rPr lang="ru-RU" sz="1800" dirty="0">
                <a:latin typeface="+mn-lt"/>
                <a:ea typeface="Calibri"/>
              </a:rPr>
              <a:t>и индивидуальные предприниматели, применяющие </a:t>
            </a:r>
            <a:r>
              <a:rPr lang="ru-RU" sz="1800" dirty="0" smtClean="0">
                <a:latin typeface="+mn-lt"/>
                <a:ea typeface="Calibri"/>
              </a:rPr>
              <a:t>ЕСХН</a:t>
            </a:r>
            <a:endParaRPr lang="en-US" sz="1800" dirty="0" smtClean="0">
              <a:latin typeface="+mn-lt"/>
              <a:ea typeface="Calibri"/>
            </a:endParaRPr>
          </a:p>
          <a:p>
            <a:pPr marL="342900" indent="-342900" algn="just">
              <a:spcBef>
                <a:spcPts val="0"/>
              </a:spcBef>
              <a:buSzPct val="100000"/>
              <a:buFont typeface="Wingdings" panose="05000000000000000000" pitchFamily="2" charset="2"/>
              <a:buChar char="§"/>
            </a:pPr>
            <a:endParaRPr lang="en-US" sz="1800" dirty="0" smtClean="0">
              <a:latin typeface="+mn-lt"/>
              <a:ea typeface="Calibri"/>
            </a:endParaRPr>
          </a:p>
          <a:p>
            <a:pPr indent="449580" algn="just">
              <a:spcBef>
                <a:spcPts val="0"/>
              </a:spcBef>
            </a:pPr>
            <a:r>
              <a:rPr lang="ru-RU" sz="2500" b="1" dirty="0" smtClean="0">
                <a:latin typeface="+mn-lt"/>
                <a:ea typeface="Calibri"/>
              </a:rPr>
              <a:t>Налог </a:t>
            </a:r>
            <a:r>
              <a:rPr lang="ru-RU" sz="2500" b="1" dirty="0">
                <a:latin typeface="+mn-lt"/>
                <a:ea typeface="Calibri"/>
              </a:rPr>
              <a:t>на прибыль </a:t>
            </a:r>
            <a:r>
              <a:rPr lang="ru-RU" sz="2500" b="1" dirty="0" smtClean="0">
                <a:latin typeface="+mn-lt"/>
                <a:ea typeface="Calibri"/>
              </a:rPr>
              <a:t>организаций -</a:t>
            </a:r>
            <a:endParaRPr lang="en-US" sz="2500" b="1" dirty="0" smtClean="0">
              <a:latin typeface="+mn-lt"/>
              <a:ea typeface="Calibri"/>
            </a:endParaRPr>
          </a:p>
          <a:p>
            <a:pPr marL="342000" indent="-342000" algn="just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800" dirty="0" smtClean="0">
                <a:latin typeface="+mn-lt"/>
                <a:ea typeface="Calibri"/>
              </a:rPr>
              <a:t>отменяется </a:t>
            </a:r>
            <a:r>
              <a:rPr lang="ru-RU" sz="1800" dirty="0">
                <a:latin typeface="+mn-lt"/>
                <a:ea typeface="Calibri"/>
              </a:rPr>
              <a:t>право законодательных органов власти субъектов РФ устанавливать дополнительные пониженные ставки для отдельных категорий налогоплательщиков, не предусмотренные Налоговым </a:t>
            </a:r>
            <a:r>
              <a:rPr lang="ru-RU" sz="1800" dirty="0" smtClean="0">
                <a:latin typeface="+mn-lt"/>
                <a:ea typeface="Calibri"/>
              </a:rPr>
              <a:t>кодексом;</a:t>
            </a:r>
            <a:endParaRPr lang="en-US" sz="1800" dirty="0" smtClean="0">
              <a:latin typeface="+mn-lt"/>
              <a:ea typeface="Calibri"/>
            </a:endParaRPr>
          </a:p>
          <a:p>
            <a:pPr marL="342000" indent="-342000" algn="just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800" dirty="0" smtClean="0">
                <a:latin typeface="+mn-lt"/>
                <a:ea typeface="Calibri"/>
              </a:rPr>
              <a:t>в </a:t>
            </a:r>
            <a:r>
              <a:rPr lang="ru-RU" sz="1800" dirty="0">
                <a:latin typeface="+mn-lt"/>
                <a:ea typeface="Calibri"/>
              </a:rPr>
              <a:t>перечень необлагаемых доходов </a:t>
            </a:r>
            <a:r>
              <a:rPr lang="ru-RU" sz="1800" dirty="0" smtClean="0">
                <a:latin typeface="+mn-lt"/>
                <a:ea typeface="Calibri"/>
              </a:rPr>
              <a:t>могут </a:t>
            </a:r>
            <a:r>
              <a:rPr lang="ru-RU" sz="1800" dirty="0">
                <a:latin typeface="+mn-lt"/>
                <a:ea typeface="Calibri"/>
              </a:rPr>
              <a:t>быть включены денежные средства, полученные организациями безвозмездно в пределах вклада в имущество, ранее внесенного </a:t>
            </a:r>
            <a:r>
              <a:rPr lang="ru-RU" sz="1800" dirty="0" smtClean="0">
                <a:latin typeface="+mn-lt"/>
                <a:ea typeface="Calibri"/>
              </a:rPr>
              <a:t>деньгами;</a:t>
            </a:r>
            <a:endParaRPr lang="ru-RU" sz="1800" dirty="0">
              <a:latin typeface="+mn-lt"/>
              <a:ea typeface="Calibri"/>
            </a:endParaRPr>
          </a:p>
          <a:p>
            <a:pPr marL="342000" indent="-342000" algn="just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800" dirty="0" smtClean="0">
                <a:latin typeface="+mn-lt"/>
                <a:ea typeface="Calibri"/>
              </a:rPr>
              <a:t>в </a:t>
            </a:r>
            <a:r>
              <a:rPr lang="ru-RU" sz="1800" dirty="0">
                <a:latin typeface="+mn-lt"/>
                <a:ea typeface="Calibri"/>
              </a:rPr>
              <a:t>расходы </a:t>
            </a:r>
            <a:r>
              <a:rPr lang="ru-RU" sz="1800" dirty="0" smtClean="0">
                <a:latin typeface="+mn-lt"/>
                <a:ea typeface="Calibri"/>
              </a:rPr>
              <a:t>можно </a:t>
            </a:r>
            <a:r>
              <a:rPr lang="ru-RU" sz="1800" dirty="0">
                <a:latin typeface="+mn-lt"/>
                <a:ea typeface="Calibri"/>
              </a:rPr>
              <a:t>включать убыток участника, полученный при ликвидации организации или при выходе из </a:t>
            </a:r>
            <a:r>
              <a:rPr lang="ru-RU" sz="1800" dirty="0" smtClean="0">
                <a:latin typeface="+mn-lt"/>
                <a:ea typeface="Calibri"/>
              </a:rPr>
              <a:t>нее</a:t>
            </a:r>
            <a:endParaRPr lang="en-US" sz="1800" dirty="0" smtClean="0">
              <a:latin typeface="+mn-lt"/>
              <a:ea typeface="Calibri"/>
            </a:endParaRPr>
          </a:p>
          <a:p>
            <a:pPr indent="449580" algn="just">
              <a:spcBef>
                <a:spcPts val="0"/>
              </a:spcBef>
            </a:pPr>
            <a:endParaRPr lang="ru-RU" sz="2100" b="1" dirty="0" smtClean="0">
              <a:latin typeface="+mn-lt"/>
              <a:ea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7FD2F4E-E335-4A62-82C8-7E27D9E9BCCF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07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864166" cy="792087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2700" dirty="0" smtClean="0"/>
              <a:t>Основные изменения налогового законодательства  в 2019 год</a:t>
            </a:r>
            <a:r>
              <a:rPr lang="ru-RU" sz="2700" dirty="0"/>
              <a:t>у</a:t>
            </a: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971600" y="1268760"/>
            <a:ext cx="7344816" cy="373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path path="rect">
                    <a:fillToRect l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9932" tIns="44994" rIns="89932" bIns="44994">
            <a:spAutoFit/>
          </a:bodyPr>
          <a:lstStyle>
            <a:lvl1pPr defTabSz="958850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958850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958850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285750" defTabSz="958850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285750" defTabSz="958850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indent="449580" algn="just">
              <a:spcBef>
                <a:spcPts val="0"/>
              </a:spcBef>
            </a:pPr>
            <a:r>
              <a:rPr lang="ru-RU" sz="2500" b="1" dirty="0" smtClean="0">
                <a:latin typeface="+mn-lt"/>
                <a:ea typeface="Calibri"/>
              </a:rPr>
              <a:t>Налог </a:t>
            </a:r>
            <a:r>
              <a:rPr lang="ru-RU" sz="2500" b="1" dirty="0">
                <a:latin typeface="+mn-lt"/>
                <a:ea typeface="Calibri"/>
              </a:rPr>
              <a:t>на имущество </a:t>
            </a:r>
            <a:r>
              <a:rPr lang="ru-RU" sz="2500" b="1" dirty="0" smtClean="0">
                <a:latin typeface="+mn-lt"/>
                <a:ea typeface="Calibri"/>
              </a:rPr>
              <a:t>организаций </a:t>
            </a:r>
            <a:r>
              <a:rPr lang="ru-RU" sz="2500" dirty="0">
                <a:latin typeface="+mn-lt"/>
                <a:ea typeface="Calibri"/>
              </a:rPr>
              <a:t>-</a:t>
            </a:r>
            <a:endParaRPr lang="en-US" sz="2500" dirty="0" smtClean="0">
              <a:latin typeface="+mn-lt"/>
              <a:ea typeface="Calibri"/>
            </a:endParaRPr>
          </a:p>
          <a:p>
            <a:pPr marL="342000" indent="-342000" algn="just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800" dirty="0" smtClean="0">
                <a:latin typeface="+mn-lt"/>
                <a:ea typeface="Calibri"/>
              </a:rPr>
              <a:t>выводится </a:t>
            </a:r>
            <a:r>
              <a:rPr lang="ru-RU" sz="1800" dirty="0">
                <a:latin typeface="+mn-lt"/>
                <a:ea typeface="Calibri"/>
              </a:rPr>
              <a:t>из под  налогообложения движимое </a:t>
            </a:r>
            <a:r>
              <a:rPr lang="ru-RU" sz="1800" dirty="0" smtClean="0">
                <a:latin typeface="+mn-lt"/>
                <a:ea typeface="Calibri"/>
              </a:rPr>
              <a:t>имущество;</a:t>
            </a:r>
            <a:endParaRPr lang="en-US" sz="1800" dirty="0" smtClean="0">
              <a:latin typeface="+mn-lt"/>
              <a:ea typeface="Calibri"/>
            </a:endParaRPr>
          </a:p>
          <a:p>
            <a:pPr marL="342000" indent="-342000" algn="just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800" dirty="0">
                <a:latin typeface="+mn-lt"/>
                <a:ea typeface="Calibri"/>
              </a:rPr>
              <a:t>возможность </a:t>
            </a:r>
            <a:r>
              <a:rPr lang="ru-RU" sz="1800" dirty="0" smtClean="0">
                <a:latin typeface="+mn-lt"/>
                <a:ea typeface="Calibri"/>
              </a:rPr>
              <a:t>представления </a:t>
            </a:r>
            <a:r>
              <a:rPr lang="ru-RU" sz="1800" dirty="0">
                <a:latin typeface="+mn-lt"/>
                <a:ea typeface="Calibri"/>
              </a:rPr>
              <a:t>единой </a:t>
            </a:r>
            <a:r>
              <a:rPr lang="ru-RU" sz="1800" dirty="0" smtClean="0">
                <a:latin typeface="+mn-lt"/>
                <a:ea typeface="Calibri"/>
              </a:rPr>
              <a:t>декларации по  объектам </a:t>
            </a:r>
            <a:r>
              <a:rPr lang="ru-RU" sz="1800" dirty="0">
                <a:latin typeface="+mn-lt"/>
                <a:ea typeface="Calibri"/>
              </a:rPr>
              <a:t>недвижимости, </a:t>
            </a:r>
            <a:r>
              <a:rPr lang="ru-RU" sz="1800" dirty="0" smtClean="0">
                <a:latin typeface="+mn-lt"/>
                <a:ea typeface="Calibri"/>
              </a:rPr>
              <a:t>облагающимся </a:t>
            </a:r>
            <a:r>
              <a:rPr lang="ru-RU" sz="1800" dirty="0">
                <a:latin typeface="+mn-lt"/>
                <a:ea typeface="Calibri"/>
              </a:rPr>
              <a:t>по среднегодовой </a:t>
            </a:r>
            <a:r>
              <a:rPr lang="ru-RU" sz="1800" dirty="0" smtClean="0">
                <a:latin typeface="+mn-lt"/>
                <a:ea typeface="Calibri"/>
              </a:rPr>
              <a:t>стоимости;</a:t>
            </a:r>
            <a:endParaRPr lang="en-US" sz="1800" dirty="0" smtClean="0">
              <a:latin typeface="+mn-lt"/>
              <a:ea typeface="Calibri"/>
            </a:endParaRPr>
          </a:p>
          <a:p>
            <a:pPr marL="342000" indent="-342000" algn="just"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ru-RU" sz="1800" dirty="0" smtClean="0">
              <a:latin typeface="+mn-lt"/>
              <a:ea typeface="Calibri"/>
            </a:endParaRPr>
          </a:p>
          <a:p>
            <a:pPr indent="450000" algn="just">
              <a:spcBef>
                <a:spcPts val="0"/>
              </a:spcBef>
            </a:pPr>
            <a:r>
              <a:rPr lang="ru-RU" sz="2500" b="1" dirty="0" smtClean="0">
                <a:ea typeface="Calibri"/>
              </a:rPr>
              <a:t>НДФЛ -</a:t>
            </a:r>
            <a:r>
              <a:rPr lang="ru-RU" sz="2200" dirty="0" smtClean="0">
                <a:ea typeface="Calibri"/>
              </a:rPr>
              <a:t> </a:t>
            </a:r>
            <a:r>
              <a:rPr lang="ru-RU" sz="1800" dirty="0" smtClean="0">
                <a:ea typeface="Calibri"/>
              </a:rPr>
              <a:t>смягчается </a:t>
            </a:r>
            <a:r>
              <a:rPr lang="ru-RU" sz="1800" dirty="0">
                <a:ea typeface="Calibri"/>
              </a:rPr>
              <a:t>ответственность налоговых агентов за совершенные непреднамеренные ошибки и </a:t>
            </a:r>
            <a:r>
              <a:rPr lang="ru-RU" sz="1800" dirty="0" smtClean="0">
                <a:ea typeface="Calibri"/>
              </a:rPr>
              <a:t>устраненные </a:t>
            </a:r>
            <a:r>
              <a:rPr lang="ru-RU" sz="1800" dirty="0">
                <a:ea typeface="Calibri"/>
              </a:rPr>
              <a:t>ими до обнаружения налоговым </a:t>
            </a:r>
            <a:r>
              <a:rPr lang="ru-RU" sz="1800" dirty="0" smtClean="0">
                <a:ea typeface="Calibri"/>
              </a:rPr>
              <a:t>органом;</a:t>
            </a:r>
            <a:endParaRPr lang="en-US" sz="1800" dirty="0" smtClean="0">
              <a:ea typeface="Calibri"/>
            </a:endParaRPr>
          </a:p>
          <a:p>
            <a:pPr indent="450000" algn="just">
              <a:spcBef>
                <a:spcPts val="0"/>
              </a:spcBef>
            </a:pPr>
            <a:endParaRPr lang="ru-RU" sz="1800" dirty="0">
              <a:ea typeface="Calibri"/>
            </a:endParaRPr>
          </a:p>
          <a:p>
            <a:pPr indent="450000" algn="just">
              <a:spcBef>
                <a:spcPts val="0"/>
              </a:spcBef>
            </a:pPr>
            <a:r>
              <a:rPr lang="ru-RU" sz="2500" b="1" dirty="0" smtClean="0">
                <a:ea typeface="Calibri"/>
              </a:rPr>
              <a:t>Страховые взносы </a:t>
            </a:r>
            <a:r>
              <a:rPr lang="en-US" sz="2500" b="1" dirty="0" smtClean="0">
                <a:ea typeface="Calibri"/>
              </a:rPr>
              <a:t>-</a:t>
            </a:r>
            <a:r>
              <a:rPr lang="ru-RU" sz="2500" b="1" dirty="0" smtClean="0">
                <a:ea typeface="Calibri"/>
              </a:rPr>
              <a:t> </a:t>
            </a:r>
            <a:r>
              <a:rPr lang="ru-RU" sz="1800" dirty="0" smtClean="0">
                <a:ea typeface="Calibri"/>
              </a:rPr>
              <a:t>увеличиваются</a:t>
            </a:r>
            <a:r>
              <a:rPr lang="ru-RU" sz="1800" b="1" dirty="0" smtClean="0">
                <a:ea typeface="Calibri"/>
              </a:rPr>
              <a:t> </a:t>
            </a:r>
            <a:r>
              <a:rPr lang="ru-RU" sz="1800" dirty="0" smtClean="0">
                <a:latin typeface="+mn-lt"/>
                <a:ea typeface="Calibri"/>
              </a:rPr>
              <a:t>тарифы (с </a:t>
            </a:r>
            <a:r>
              <a:rPr lang="ru-RU" sz="1800" dirty="0">
                <a:latin typeface="+mn-lt"/>
                <a:ea typeface="Calibri"/>
              </a:rPr>
              <a:t>20% до 30</a:t>
            </a:r>
            <a:r>
              <a:rPr lang="ru-RU" sz="1800" dirty="0" smtClean="0">
                <a:latin typeface="+mn-lt"/>
                <a:ea typeface="Calibri"/>
              </a:rPr>
              <a:t>%) по налогоплательщикам, находящимся </a:t>
            </a:r>
            <a:r>
              <a:rPr lang="ru-RU" sz="1800" dirty="0">
                <a:latin typeface="+mn-lt"/>
                <a:ea typeface="Calibri"/>
              </a:rPr>
              <a:t>на специальных налоговых режимах, а также </a:t>
            </a:r>
            <a:r>
              <a:rPr lang="ru-RU" sz="1800" dirty="0" smtClean="0">
                <a:latin typeface="+mn-lt"/>
                <a:ea typeface="Calibri"/>
              </a:rPr>
              <a:t>по аптечному бизнесу</a:t>
            </a:r>
            <a:endParaRPr lang="ru-RU" sz="1800" dirty="0">
              <a:latin typeface="+mn-lt"/>
              <a:ea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7FD2F4E-E335-4A62-82C8-7E27D9E9BCCF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07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Заголовок 9"/>
          <p:cNvSpPr>
            <a:spLocks noGrp="1"/>
          </p:cNvSpPr>
          <p:nvPr>
            <p:ph type="title"/>
          </p:nvPr>
        </p:nvSpPr>
        <p:spPr>
          <a:xfrm>
            <a:off x="858838" y="726022"/>
            <a:ext cx="7313612" cy="495300"/>
          </a:xfrm>
        </p:spPr>
        <p:txBody>
          <a:bodyPr/>
          <a:lstStyle/>
          <a:p>
            <a:pPr defTabSz="780457" fontAlgn="base">
              <a:spcAft>
                <a:spcPct val="0"/>
              </a:spcAft>
            </a:pPr>
            <a:r>
              <a:rPr lang="ru-RU" altLang="ru-RU" sz="2400">
                <a:solidFill>
                  <a:schemeClr val="tx2"/>
                </a:solidFill>
              </a:rPr>
              <a:t>Онлайн кассовые аппараты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76986" y="1239347"/>
            <a:ext cx="138338" cy="31537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68468" tIns="34242" rIns="68468" bIns="34242" anchor="ctr">
            <a:spAutoFit/>
          </a:bodyPr>
          <a:lstStyle/>
          <a:p>
            <a:pPr defTabSz="695668">
              <a:defRPr/>
            </a:pPr>
            <a:endParaRPr lang="ru-RU" sz="1600">
              <a:solidFill>
                <a:prstClr val="black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233988" y="1604435"/>
            <a:ext cx="3136900" cy="10900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24" tIns="24024" rIns="24024" bIns="24024"/>
          <a:lstStyle/>
          <a:p>
            <a:pPr defTabSz="695668">
              <a:defRPr/>
            </a:pPr>
            <a:endParaRPr lang="en-US" sz="100" b="1" dirty="0">
              <a:solidFill>
                <a:srgbClr val="4F81BD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defTabSz="695668">
              <a:defRPr/>
            </a:pPr>
            <a:r>
              <a:rPr lang="ru-RU" sz="2000" b="1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  <a:t>Аналитика в </a:t>
            </a:r>
            <a:r>
              <a:rPr lang="en-US" sz="2000" b="1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  <a:t/>
            </a:r>
            <a:br>
              <a:rPr lang="en-US" sz="2000" b="1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</a:br>
            <a:r>
              <a:rPr lang="ru-RU" sz="2000" b="1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  <a:t>реальном времени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19700" y="5405967"/>
            <a:ext cx="3136900" cy="10900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24" tIns="24024" rIns="24024" bIns="24024"/>
          <a:lstStyle/>
          <a:p>
            <a:pPr defTabSz="695668">
              <a:spcAft>
                <a:spcPts val="408"/>
              </a:spcAft>
              <a:defRPr/>
            </a:pPr>
            <a:endParaRPr lang="en-US" sz="1000" b="1" dirty="0">
              <a:solidFill>
                <a:srgbClr val="8064A2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233988" y="2865969"/>
            <a:ext cx="3154362" cy="110701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24" tIns="24024" rIns="24024" bIns="24024"/>
          <a:lstStyle/>
          <a:p>
            <a:pPr algn="r" defTabSz="695668">
              <a:spcAft>
                <a:spcPts val="408"/>
              </a:spcAft>
              <a:tabLst>
                <a:tab pos="2638534" algn="l"/>
              </a:tabLst>
              <a:defRPr/>
            </a:pPr>
            <a:endParaRPr lang="en-US" sz="800" b="1" dirty="0">
              <a:solidFill>
                <a:srgbClr val="9BBB59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defTabSz="695668">
              <a:spcAft>
                <a:spcPts val="408"/>
              </a:spcAft>
              <a:defRPr/>
            </a:pPr>
            <a:r>
              <a:rPr lang="ru-RU" b="1" dirty="0">
                <a:solidFill>
                  <a:srgbClr val="9BBB59">
                    <a:lumMod val="75000"/>
                  </a:srgbClr>
                </a:solidFill>
                <a:latin typeface="Arial Narrow" panose="020B0606020202030204" pitchFamily="34" charset="0"/>
              </a:rPr>
              <a:t>Безопасность</a:t>
            </a:r>
            <a:endParaRPr lang="en-US" sz="1400" b="1" dirty="0">
              <a:solidFill>
                <a:srgbClr val="9BBB59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219700" y="4144435"/>
            <a:ext cx="3138488" cy="10900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24" tIns="24024" rIns="24024" bIns="24024"/>
          <a:lstStyle/>
          <a:p>
            <a:pPr defTabSz="695668">
              <a:spcAft>
                <a:spcPts val="408"/>
              </a:spcAft>
              <a:defRPr/>
            </a:pPr>
            <a:r>
              <a:rPr lang="ru-RU" sz="2000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Борьба с теневой </a:t>
            </a:r>
            <a:r>
              <a:rPr lang="en-US" sz="2000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/>
            </a:r>
            <a:br>
              <a:rPr lang="en-US" sz="2000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</a:br>
            <a:r>
              <a:rPr lang="ru-RU" sz="2000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экономикой</a:t>
            </a:r>
            <a:endParaRPr lang="en-US" sz="2000" b="1" dirty="0">
              <a:solidFill>
                <a:srgbClr val="F79646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49512" name="Группа 4"/>
          <p:cNvGrpSpPr>
            <a:grpSpLocks/>
          </p:cNvGrpSpPr>
          <p:nvPr/>
        </p:nvGrpSpPr>
        <p:grpSpPr bwMode="auto">
          <a:xfrm>
            <a:off x="7494588" y="1619253"/>
            <a:ext cx="817562" cy="1087967"/>
            <a:chOff x="3176258" y="1443341"/>
            <a:chExt cx="1128349" cy="1128408"/>
          </a:xfrm>
        </p:grpSpPr>
        <p:pic>
          <p:nvPicPr>
            <p:cNvPr id="149534" name="Рисунок 16" descr="Монитор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6258" y="1443341"/>
              <a:ext cx="1128349" cy="1128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9535" name="Рисунок 17" descr="Гистограмма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845" y="1690977"/>
              <a:ext cx="531164" cy="531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9536" name="Рисунок 18" descr="Секундомер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1390" y="1710911"/>
              <a:ext cx="468197" cy="468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9513" name="Группа 5"/>
          <p:cNvGrpSpPr>
            <a:grpSpLocks/>
          </p:cNvGrpSpPr>
          <p:nvPr/>
        </p:nvGrpSpPr>
        <p:grpSpPr bwMode="auto">
          <a:xfrm>
            <a:off x="7464428" y="4157135"/>
            <a:ext cx="796925" cy="1064684"/>
            <a:chOff x="628242" y="3581395"/>
            <a:chExt cx="1008753" cy="1008806"/>
          </a:xfrm>
        </p:grpSpPr>
        <p:pic>
          <p:nvPicPr>
            <p:cNvPr id="149532" name="Рисунок 19" descr="Лупа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242" y="3581395"/>
              <a:ext cx="1008753" cy="1008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9533" name="Рисунок 20" descr="Кассовый аппарат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593" y="3747363"/>
              <a:ext cx="428002" cy="42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9514" name="Группа 8"/>
          <p:cNvGrpSpPr>
            <a:grpSpLocks/>
          </p:cNvGrpSpPr>
          <p:nvPr/>
        </p:nvGrpSpPr>
        <p:grpSpPr bwMode="auto">
          <a:xfrm>
            <a:off x="7508875" y="5431373"/>
            <a:ext cx="808038" cy="1043517"/>
            <a:chOff x="2690177" y="3881059"/>
            <a:chExt cx="808083" cy="782715"/>
          </a:xfrm>
        </p:grpSpPr>
        <p:pic>
          <p:nvPicPr>
            <p:cNvPr id="149529" name="Рисунок 21" descr="Головоломка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690167" y="4000133"/>
              <a:ext cx="410284" cy="410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9530" name="Рисунок 22" descr="Головоломка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7997" y="3881059"/>
              <a:ext cx="410263" cy="410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9531" name="Рисунок 23" descr="Головоломка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6416" y="4253490"/>
              <a:ext cx="410263" cy="410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9515" name="Группа 6"/>
          <p:cNvGrpSpPr>
            <a:grpSpLocks/>
          </p:cNvGrpSpPr>
          <p:nvPr/>
        </p:nvGrpSpPr>
        <p:grpSpPr bwMode="auto">
          <a:xfrm>
            <a:off x="7542214" y="2946400"/>
            <a:ext cx="774700" cy="1026584"/>
            <a:chOff x="4676695" y="3894852"/>
            <a:chExt cx="775114" cy="768922"/>
          </a:xfrm>
        </p:grpSpPr>
        <p:pic>
          <p:nvPicPr>
            <p:cNvPr id="149527" name="Рисунок 24" descr="Замок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397" y="4216339"/>
              <a:ext cx="447412" cy="44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9528" name="Рисунок 25" descr="База данных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6695" y="3894852"/>
              <a:ext cx="570286" cy="57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Прямоугольник 27"/>
          <p:cNvSpPr/>
          <p:nvPr/>
        </p:nvSpPr>
        <p:spPr>
          <a:xfrm>
            <a:off x="467544" y="3602603"/>
            <a:ext cx="4104456" cy="1198628"/>
          </a:xfrm>
          <a:prstGeom prst="rect">
            <a:avLst/>
          </a:prstGeom>
          <a:noFill/>
          <a:ln>
            <a:noFill/>
          </a:ln>
        </p:spPr>
        <p:txBody>
          <a:bodyPr wrap="square" lIns="89760" tIns="44878" rIns="89760" bIns="44878">
            <a:spAutoFit/>
          </a:bodyPr>
          <a:lstStyle/>
          <a:p>
            <a:pPr algn="ctr" defTabSz="89366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 smtClean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зарегистрировано</a:t>
            </a:r>
          </a:p>
          <a:p>
            <a:pPr algn="ctr" defTabSz="89366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 smtClean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и функционирует</a:t>
            </a:r>
            <a:endParaRPr lang="ru-RU" sz="2000" dirty="0">
              <a:solidFill>
                <a:srgbClr val="4F81BD">
                  <a:lumMod val="75000"/>
                </a:srgb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defTabSz="89366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 smtClean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более</a:t>
            </a:r>
            <a:r>
              <a:rPr lang="ru-RU" sz="3200" dirty="0" smtClean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 40 </a:t>
            </a:r>
            <a:r>
              <a:rPr lang="ru-RU" sz="2000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тысяч </a:t>
            </a:r>
            <a:r>
              <a:rPr lang="ru-RU" sz="2000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онлайн касс</a:t>
            </a:r>
          </a:p>
        </p:txBody>
      </p:sp>
      <p:sp>
        <p:nvSpPr>
          <p:cNvPr id="149517" name="Прямоугольник 28"/>
          <p:cNvSpPr>
            <a:spLocks noChangeArrowheads="1"/>
          </p:cNvSpPr>
          <p:nvPr/>
        </p:nvSpPr>
        <p:spPr bwMode="auto">
          <a:xfrm rot="-5400000">
            <a:off x="3399195" y="3897554"/>
            <a:ext cx="3036222" cy="45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760" tIns="44878" rIns="89760" bIns="44878">
            <a:spAutoFit/>
          </a:bodyPr>
          <a:lstStyle>
            <a:lvl1pPr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>
              <a:lnSpc>
                <a:spcPts val="1538"/>
              </a:lnSpc>
              <a:spcBef>
                <a:spcPts val="338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>
              <a:lnSpc>
                <a:spcPts val="1538"/>
              </a:lnSpc>
              <a:spcBef>
                <a:spcPts val="338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904875" eaLnBrk="0" fontAlgn="base" hangingPunct="0">
              <a:lnSpc>
                <a:spcPts val="1538"/>
              </a:lnSpc>
              <a:spcBef>
                <a:spcPts val="33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904875" eaLnBrk="0" fontAlgn="base" hangingPunct="0">
              <a:lnSpc>
                <a:spcPts val="1538"/>
              </a:lnSpc>
              <a:spcBef>
                <a:spcPts val="33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904875" eaLnBrk="0" fontAlgn="base" hangingPunct="0">
              <a:lnSpc>
                <a:spcPts val="1538"/>
              </a:lnSpc>
              <a:spcBef>
                <a:spcPts val="33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904875" eaLnBrk="0" fontAlgn="base" hangingPunct="0">
              <a:lnSpc>
                <a:spcPts val="1538"/>
              </a:lnSpc>
              <a:spcBef>
                <a:spcPts val="33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defTabSz="89329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srgbClr val="376092"/>
                </a:solidFill>
                <a:latin typeface="Arial Narrow" pitchFamily="34" charset="0"/>
                <a:cs typeface="Arial" pitchFamily="34" charset="0"/>
              </a:rPr>
              <a:t>Преимущества системы</a:t>
            </a:r>
            <a:endParaRPr lang="ru-RU" altLang="ru-RU" sz="1600">
              <a:solidFill>
                <a:prstClr val="black"/>
              </a:solidFill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V="1">
            <a:off x="5105400" y="2084917"/>
            <a:ext cx="0" cy="392006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7" name="Прямая соединительная линия 9216"/>
          <p:cNvCxnSpPr/>
          <p:nvPr/>
        </p:nvCxnSpPr>
        <p:spPr>
          <a:xfrm>
            <a:off x="5105400" y="2084917"/>
            <a:ext cx="1143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5105400" y="3439584"/>
            <a:ext cx="1143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105400" y="4677833"/>
            <a:ext cx="1143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105400" y="6000751"/>
            <a:ext cx="1143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0" descr="Картинки по запросу cloud icon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1476781" y="1622600"/>
            <a:ext cx="1858757" cy="2478475"/>
          </a:xfrm>
          <a:prstGeom prst="rect">
            <a:avLst/>
          </a:prstGeom>
          <a:noFill/>
          <a:extLst/>
        </p:spPr>
      </p:pic>
      <p:pic>
        <p:nvPicPr>
          <p:cNvPr id="149524" name="Рисунок 3" descr="Кассовый аппарат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490" y="2421467"/>
            <a:ext cx="827087" cy="110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59216" y="5704459"/>
            <a:ext cx="2770195" cy="368152"/>
          </a:xfrm>
          <a:prstGeom prst="rect">
            <a:avLst/>
          </a:prstGeom>
        </p:spPr>
        <p:txBody>
          <a:bodyPr wrap="none" lIns="90272" tIns="45136" rIns="90272" bIns="45136">
            <a:spAutoFit/>
          </a:bodyPr>
          <a:lstStyle/>
          <a:p>
            <a:pPr indent="1670694" defTabSz="695668">
              <a:spcAft>
                <a:spcPts val="408"/>
              </a:spcAft>
              <a:defRPr/>
            </a:pPr>
            <a:r>
              <a:rPr lang="ru-RU" b="1" dirty="0">
                <a:solidFill>
                  <a:srgbClr val="8064A2">
                    <a:lumMod val="7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Удобство</a:t>
            </a:r>
            <a:endParaRPr lang="en-US" b="1" dirty="0">
              <a:solidFill>
                <a:srgbClr val="8064A2">
                  <a:lumMod val="75000"/>
                </a:srgb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BCCF0-4C8E-4365-8DEB-0151DCBE2E60}" type="slidenum">
              <a:rPr lang="ru-RU" altLang="ru-RU" smtClean="0"/>
              <a:t>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1319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6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10290</TotalTime>
  <Words>470</Words>
  <Application>Microsoft Office PowerPoint</Application>
  <PresentationFormat>Экран (4:3)</PresentationFormat>
  <Paragraphs>107</Paragraphs>
  <Slides>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39_Present_FNS2012_A4</vt:lpstr>
      <vt:lpstr>12_Present_FNS2012_A4</vt:lpstr>
      <vt:lpstr>6_Present_FNS2012_A4</vt:lpstr>
      <vt:lpstr>21_Present_FNS2012_A4</vt:lpstr>
      <vt:lpstr>Лист</vt:lpstr>
      <vt:lpstr>«Результаты правоприменительной практики налоговых органов Кемеровской области. Изменения налогового законодательства»</vt:lpstr>
      <vt:lpstr>РЕЗУЛЬТАТЫ РАБОТЫ ПО РЕГИСТРАЦИИ НАЛОГОПЛАТЕЛЬЩИКОВ</vt:lpstr>
      <vt:lpstr> </vt:lpstr>
      <vt:lpstr>Результаты обжалования  налогового контроля</vt:lpstr>
      <vt:lpstr>Основные изменения налогового законодательства  в 2019 году</vt:lpstr>
      <vt:lpstr>Основные изменения налогового законодательства  в 2019 году</vt:lpstr>
      <vt:lpstr>Онлайн кассовые аппараты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«Об итогах работы УФНС России  по Кемеровской области за 2017 год и основных задачах на 2018  год»</dc:title>
  <dc:creator>Осколкова Ольга Владимировна</dc:creator>
  <cp:lastModifiedBy>Черданцева Ирина Николаевна</cp:lastModifiedBy>
  <cp:revision>341</cp:revision>
  <cp:lastPrinted>2019-03-12T10:03:17Z</cp:lastPrinted>
  <dcterms:created xsi:type="dcterms:W3CDTF">2018-02-22T08:04:16Z</dcterms:created>
  <dcterms:modified xsi:type="dcterms:W3CDTF">2019-03-13T01:37:52Z</dcterms:modified>
</cp:coreProperties>
</file>